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1" r:id="rId3"/>
    <p:sldId id="292" r:id="rId4"/>
    <p:sldId id="293" r:id="rId5"/>
    <p:sldId id="294" r:id="rId6"/>
    <p:sldId id="295" r:id="rId7"/>
    <p:sldId id="300" r:id="rId8"/>
    <p:sldId id="297" r:id="rId9"/>
    <p:sldId id="298" r:id="rId10"/>
    <p:sldId id="299" r:id="rId11"/>
    <p:sldId id="301" r:id="rId12"/>
    <p:sldId id="302" r:id="rId13"/>
    <p:sldId id="303" r:id="rId14"/>
    <p:sldId id="304" r:id="rId15"/>
    <p:sldId id="305" r:id="rId16"/>
    <p:sldId id="269"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968FDA1-F058-4028-B0A7-BE570C8CAEA7}" type="datetimeFigureOut">
              <a:rPr lang="ru-RU" smtClean="0"/>
              <a:t>07.12.2021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78550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968FDA1-F058-4028-B0A7-BE570C8CAEA7}" type="datetimeFigureOut">
              <a:rPr lang="ru-RU" smtClean="0"/>
              <a:t>07.12.2021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90094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968FDA1-F058-4028-B0A7-BE570C8CAEA7}" type="datetimeFigureOut">
              <a:rPr lang="ru-RU" smtClean="0"/>
              <a:t>07.12.2021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182742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968FDA1-F058-4028-B0A7-BE570C8CAEA7}" type="datetimeFigureOut">
              <a:rPr lang="ru-RU" smtClean="0"/>
              <a:t>07.12.2021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362092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968FDA1-F058-4028-B0A7-BE570C8CAEA7}" type="datetimeFigureOut">
              <a:rPr lang="ru-RU" smtClean="0"/>
              <a:t>07.12.2021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31933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968FDA1-F058-4028-B0A7-BE570C8CAEA7}" type="datetimeFigureOut">
              <a:rPr lang="ru-RU" smtClean="0"/>
              <a:t>07.12.2021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26725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968FDA1-F058-4028-B0A7-BE570C8CAEA7}" type="datetimeFigureOut">
              <a:rPr lang="ru-RU" smtClean="0"/>
              <a:t>07.12.2021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329700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968FDA1-F058-4028-B0A7-BE570C8CAEA7}" type="datetimeFigureOut">
              <a:rPr lang="ru-RU" smtClean="0"/>
              <a:t>07.12.2021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13565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968FDA1-F058-4028-B0A7-BE570C8CAEA7}" type="datetimeFigureOut">
              <a:rPr lang="ru-RU" smtClean="0"/>
              <a:t>07.12.2021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687357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968FDA1-F058-4028-B0A7-BE570C8CAEA7}" type="datetimeFigureOut">
              <a:rPr lang="ru-RU" smtClean="0"/>
              <a:t>07.12.2021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3462028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968FDA1-F058-4028-B0A7-BE570C8CAEA7}" type="datetimeFigureOut">
              <a:rPr lang="ru-RU" smtClean="0"/>
              <a:t>07.12.2021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368AC6D-9E37-42AA-9E49-A68B2093C91D}" type="slidenum">
              <a:rPr lang="ru-RU" smtClean="0"/>
              <a:t>‹#›</a:t>
            </a:fld>
            <a:endParaRPr lang="ru-RU"/>
          </a:p>
        </p:txBody>
      </p:sp>
    </p:spTree>
    <p:extLst>
      <p:ext uri="{BB962C8B-B14F-4D97-AF65-F5344CB8AC3E}">
        <p14:creationId xmlns:p14="http://schemas.microsoft.com/office/powerpoint/2010/main" val="12066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8FDA1-F058-4028-B0A7-BE570C8CAEA7}" type="datetimeFigureOut">
              <a:rPr lang="ru-RU" smtClean="0"/>
              <a:t>07.12.2021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8AC6D-9E37-42AA-9E49-A68B2093C91D}" type="slidenum">
              <a:rPr lang="ru-RU" smtClean="0"/>
              <a:t>‹#›</a:t>
            </a:fld>
            <a:endParaRPr lang="ru-RU"/>
          </a:p>
        </p:txBody>
      </p:sp>
    </p:spTree>
    <p:extLst>
      <p:ext uri="{BB962C8B-B14F-4D97-AF65-F5344CB8AC3E}">
        <p14:creationId xmlns:p14="http://schemas.microsoft.com/office/powerpoint/2010/main" val="2807769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abr.com/ru/post/169381/" TargetMode="External"/><Relationship Id="rId2" Type="http://schemas.openxmlformats.org/officeDocument/2006/relationships/hyperlink" Target="https://qalight.com.ua/" TargetMode="Externa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hyperlink" Target="https://habr.com/ru/post/19313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boost.org/doc/libs/1_40_0/libs/test/doc/html/index.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ravesli.com/urok-26-otladka-programm-stepping-i-breakpoint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cademia.edu/4903777/Object-Oriented_Software_Construction_SECOND_EDITIO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37429" y="2048976"/>
            <a:ext cx="8317139" cy="646331"/>
          </a:xfrm>
          <a:prstGeom prst="rect">
            <a:avLst/>
          </a:prstGeom>
          <a:noFill/>
        </p:spPr>
        <p:txBody>
          <a:bodyPr wrap="square" rtlCol="0">
            <a:spAutoFit/>
          </a:bodyPr>
          <a:lstStyle/>
          <a:p>
            <a:pPr algn="ctr"/>
            <a:r>
              <a:rPr lang="ru-RU" sz="3600" b="1" dirty="0" smtClean="0"/>
              <a:t>Модульное тестирование.</a:t>
            </a:r>
            <a:endParaRPr lang="ru-RU" sz="3600" b="1" dirty="0"/>
          </a:p>
        </p:txBody>
      </p:sp>
      <p:sp>
        <p:nvSpPr>
          <p:cNvPr id="2" name="Прямоугольник 1"/>
          <p:cNvSpPr/>
          <p:nvPr/>
        </p:nvSpPr>
        <p:spPr>
          <a:xfrm>
            <a:off x="8742594" y="5657671"/>
            <a:ext cx="3449406" cy="1200329"/>
          </a:xfrm>
          <a:prstGeom prst="rect">
            <a:avLst/>
          </a:prstGeom>
        </p:spPr>
        <p:txBody>
          <a:bodyPr wrap="none">
            <a:spAutoFit/>
          </a:bodyPr>
          <a:lstStyle/>
          <a:p>
            <a:r>
              <a:rPr lang="en-US" dirty="0">
                <a:hlinkClick r:id="rId2"/>
              </a:rPr>
              <a:t>https://qalight.com.ua</a:t>
            </a:r>
            <a:r>
              <a:rPr lang="en-US" dirty="0" smtClean="0">
                <a:hlinkClick r:id="rId2"/>
              </a:rPr>
              <a:t>/</a:t>
            </a:r>
            <a:endParaRPr lang="ru-RU" dirty="0" smtClean="0"/>
          </a:p>
          <a:p>
            <a:r>
              <a:rPr lang="en-US" dirty="0">
                <a:hlinkClick r:id="rId3"/>
              </a:rPr>
              <a:t>https://habr.com/ru/post/169381/</a:t>
            </a:r>
            <a:endParaRPr lang="ru-RU" dirty="0" smtClean="0">
              <a:hlinkClick r:id="rId3"/>
            </a:endParaRPr>
          </a:p>
          <a:p>
            <a:r>
              <a:rPr lang="en-US" dirty="0" smtClean="0">
                <a:hlinkClick r:id="rId3"/>
              </a:rPr>
              <a:t>https</a:t>
            </a:r>
            <a:r>
              <a:rPr lang="en-US" dirty="0">
                <a:hlinkClick r:id="rId3"/>
              </a:rPr>
              <a:t>://habr.com/ru/post/169381</a:t>
            </a:r>
            <a:r>
              <a:rPr lang="en-US" dirty="0" smtClean="0">
                <a:hlinkClick r:id="rId3"/>
              </a:rPr>
              <a:t>/</a:t>
            </a:r>
            <a:endParaRPr lang="ru-RU" dirty="0" smtClean="0"/>
          </a:p>
          <a:p>
            <a:r>
              <a:rPr lang="en-US" dirty="0">
                <a:hlinkClick r:id="rId4"/>
              </a:rPr>
              <a:t>https://habr.com/ru/post/193138</a:t>
            </a:r>
            <a:r>
              <a:rPr lang="en-US" dirty="0" smtClean="0">
                <a:hlinkClick r:id="rId4"/>
              </a:rPr>
              <a:t>/</a:t>
            </a:r>
            <a:endParaRPr lang="ru-RU" dirty="0" smtClean="0"/>
          </a:p>
        </p:txBody>
      </p:sp>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0491" y="3127938"/>
            <a:ext cx="5231017" cy="3487345"/>
          </a:xfrm>
          <a:prstGeom prst="rect">
            <a:avLst/>
          </a:prstGeom>
        </p:spPr>
      </p:pic>
    </p:spTree>
    <p:extLst>
      <p:ext uri="{BB962C8B-B14F-4D97-AF65-F5344CB8AC3E}">
        <p14:creationId xmlns:p14="http://schemas.microsoft.com/office/powerpoint/2010/main" val="374740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16048" y="1484432"/>
            <a:ext cx="4740996" cy="4247317"/>
          </a:xfrm>
          <a:prstGeom prst="rect">
            <a:avLst/>
          </a:prstGeom>
        </p:spPr>
        <p:txBody>
          <a:bodyPr wrap="square">
            <a:spAutoFit/>
          </a:bodyPr>
          <a:lstStyle/>
          <a:p>
            <a:r>
              <a:rPr lang="ru-RU" b="1" dirty="0"/>
              <a:t>Подставной объект (</a:t>
            </a:r>
            <a:r>
              <a:rPr lang="ru-RU" b="1" dirty="0" err="1"/>
              <a:t>Mock</a:t>
            </a:r>
            <a:r>
              <a:rPr lang="ru-RU" b="1" dirty="0"/>
              <a:t>)</a:t>
            </a:r>
          </a:p>
          <a:p>
            <a:r>
              <a:rPr lang="ru-RU" dirty="0"/>
              <a:t>Подставные объекты регистрируют получаемые вызовы. В тестовом утверждении мы можем проверить, используя подставной объект, что все ожидаемые действия (иначе — вызовы) были выполнены.</a:t>
            </a:r>
          </a:p>
          <a:p>
            <a:r>
              <a:rPr lang="ru-RU" dirty="0"/>
              <a:t>Мы используем подставной объект, когда не хотим вовлекать реально работающий код или когда нет простого способа проверки, что код действительно был выполнен. Нет возвращаемого значения, а значит нет лёгкого пути проверить изменение состояния системы. В качестве примера может послужить функциональность, вызывающая сервис отправки электронной почты.</a:t>
            </a:r>
          </a:p>
        </p:txBody>
      </p:sp>
      <p:pic>
        <p:nvPicPr>
          <p:cNvPr id="3" name="Picture 4" descr="https://miro.medium.com/proxy/0*k7mwTF60slyMxRl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44" y="1344253"/>
            <a:ext cx="6403785" cy="452767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900808" y="0"/>
            <a:ext cx="2390398" cy="523220"/>
          </a:xfrm>
          <a:prstGeom prst="rect">
            <a:avLst/>
          </a:prstGeom>
        </p:spPr>
        <p:txBody>
          <a:bodyPr wrap="none">
            <a:spAutoFit/>
          </a:bodyPr>
          <a:lstStyle/>
          <a:p>
            <a:pPr algn="ctr"/>
            <a:r>
              <a:rPr lang="en-US" sz="2800" b="1" dirty="0" smtClean="0">
                <a:latin typeface="+mj-lt"/>
              </a:rPr>
              <a:t>Mock </a:t>
            </a:r>
            <a:r>
              <a:rPr lang="ru-RU" sz="2800" b="1" dirty="0" smtClean="0">
                <a:latin typeface="+mj-lt"/>
              </a:rPr>
              <a:t>объекты.</a:t>
            </a:r>
            <a:endParaRPr lang="ru-RU" sz="2800" b="1" dirty="0">
              <a:latin typeface="+mj-lt"/>
            </a:endParaRPr>
          </a:p>
        </p:txBody>
      </p:sp>
      <p:pic>
        <p:nvPicPr>
          <p:cNvPr id="5" name="Рисунок 4"/>
          <p:cNvPicPr>
            <a:picLocks noChangeAspect="1"/>
          </p:cNvPicPr>
          <p:nvPr/>
        </p:nvPicPr>
        <p:blipFill>
          <a:blip r:embed="rId3"/>
          <a:stretch>
            <a:fillRect/>
          </a:stretch>
        </p:blipFill>
        <p:spPr>
          <a:xfrm>
            <a:off x="9106137" y="0"/>
            <a:ext cx="3085863" cy="2326741"/>
          </a:xfrm>
          <a:prstGeom prst="rect">
            <a:avLst/>
          </a:prstGeom>
        </p:spPr>
      </p:pic>
    </p:spTree>
    <p:extLst>
      <p:ext uri="{BB962C8B-B14F-4D97-AF65-F5344CB8AC3E}">
        <p14:creationId xmlns:p14="http://schemas.microsoft.com/office/powerpoint/2010/main" val="340788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35343" y="0"/>
            <a:ext cx="6521337" cy="523220"/>
          </a:xfrm>
          <a:prstGeom prst="rect">
            <a:avLst/>
          </a:prstGeom>
        </p:spPr>
        <p:txBody>
          <a:bodyPr wrap="none">
            <a:spAutoFit/>
          </a:bodyPr>
          <a:lstStyle/>
          <a:p>
            <a:pPr algn="ctr"/>
            <a:r>
              <a:rPr lang="ru-RU" sz="2800" b="1" dirty="0" smtClean="0">
                <a:latin typeface="+mj-lt"/>
              </a:rPr>
              <a:t>Принципы написания тестируемого кода.</a:t>
            </a:r>
            <a:endParaRPr lang="ru-RU" sz="2800" b="1" dirty="0">
              <a:latin typeface="+mj-lt"/>
            </a:endParaRPr>
          </a:p>
        </p:txBody>
      </p:sp>
      <p:grpSp>
        <p:nvGrpSpPr>
          <p:cNvPr id="5" name="Группа 4"/>
          <p:cNvGrpSpPr/>
          <p:nvPr/>
        </p:nvGrpSpPr>
        <p:grpSpPr>
          <a:xfrm>
            <a:off x="910609" y="962780"/>
            <a:ext cx="10370782" cy="4932441"/>
            <a:chOff x="449655" y="1399081"/>
            <a:chExt cx="10370782" cy="4932441"/>
          </a:xfrm>
        </p:grpSpPr>
        <p:sp>
          <p:nvSpPr>
            <p:cNvPr id="2" name="Прямоугольник 1"/>
            <p:cNvSpPr/>
            <p:nvPr/>
          </p:nvSpPr>
          <p:spPr>
            <a:xfrm>
              <a:off x="449655" y="1464645"/>
              <a:ext cx="6096000" cy="4801314"/>
            </a:xfrm>
            <a:prstGeom prst="rect">
              <a:avLst/>
            </a:prstGeom>
          </p:spPr>
          <p:txBody>
            <a:bodyPr>
              <a:spAutoFit/>
            </a:bodyPr>
            <a:lstStyle/>
            <a:p>
              <a:pPr algn="just"/>
              <a:r>
                <a:rPr lang="ru-RU" dirty="0" smtClean="0">
                  <a:solidFill>
                    <a:srgbClr val="222222"/>
                  </a:solidFill>
                </a:rPr>
                <a:t>Несколько принципов</a:t>
              </a:r>
              <a:r>
                <a:rPr lang="ru-RU" dirty="0">
                  <a:solidFill>
                    <a:srgbClr val="222222"/>
                  </a:solidFill>
                </a:rPr>
                <a:t>, которые помогают писать тестируемый </a:t>
              </a:r>
              <a:r>
                <a:rPr lang="ru-RU" dirty="0" smtClean="0">
                  <a:solidFill>
                    <a:srgbClr val="222222"/>
                  </a:solidFill>
                </a:rPr>
                <a:t>код:</a:t>
              </a:r>
            </a:p>
            <a:p>
              <a:pPr algn="just"/>
              <a:endParaRPr lang="ru-RU" dirty="0"/>
            </a:p>
            <a:p>
              <a:pPr algn="just"/>
              <a:r>
                <a:rPr lang="ru-RU" dirty="0" smtClean="0"/>
                <a:t>	</a:t>
              </a:r>
            </a:p>
            <a:p>
              <a:pPr marL="285750" indent="-285750" algn="just">
                <a:buFont typeface="Arial" panose="020B0604020202020204" pitchFamily="34" charset="0"/>
                <a:buChar char="•"/>
              </a:pPr>
              <a:r>
                <a:rPr lang="ru-RU" dirty="0"/>
                <a:t>Передавать аргументы и возвращаемые значения </a:t>
              </a:r>
              <a:r>
                <a:rPr lang="ru-RU" dirty="0" smtClean="0"/>
                <a:t>явно</a:t>
              </a:r>
            </a:p>
            <a:p>
              <a:pPr marL="285750" indent="-285750" algn="just">
                <a:buFont typeface="Arial" panose="020B0604020202020204" pitchFamily="34" charset="0"/>
                <a:buChar char="•"/>
              </a:pPr>
              <a:r>
                <a:rPr lang="ru-RU" dirty="0"/>
                <a:t>Передавать зависимости </a:t>
              </a:r>
              <a:r>
                <a:rPr lang="ru-RU" dirty="0" smtClean="0"/>
                <a:t>явно</a:t>
              </a:r>
              <a:endParaRPr lang="ru-RU" dirty="0" smtClean="0">
                <a:solidFill>
                  <a:srgbClr val="222222"/>
                </a:solidFill>
              </a:endParaRPr>
            </a:p>
            <a:p>
              <a:pPr marL="285750" indent="-285750" algn="just">
                <a:buFont typeface="Arial" panose="020B0604020202020204" pitchFamily="34" charset="0"/>
                <a:buChar char="•"/>
              </a:pPr>
              <a:r>
                <a:rPr lang="ru-RU" dirty="0" smtClean="0">
                  <a:solidFill>
                    <a:srgbClr val="222222"/>
                  </a:solidFill>
                </a:rPr>
                <a:t>Мыслите </a:t>
              </a:r>
              <a:r>
                <a:rPr lang="ru-RU" dirty="0">
                  <a:solidFill>
                    <a:srgbClr val="222222"/>
                  </a:solidFill>
                </a:rPr>
                <a:t>интерфейсами, а не классами, тогда вы всегда сможете легко подменять настоящие реализации подделками в тестовом коде</a:t>
              </a:r>
            </a:p>
            <a:p>
              <a:pPr marL="285750" indent="-285750" algn="just">
                <a:buFont typeface="Arial" panose="020B0604020202020204" pitchFamily="34" charset="0"/>
                <a:buChar char="•"/>
              </a:pPr>
              <a:r>
                <a:rPr lang="ru-RU" dirty="0">
                  <a:solidFill>
                    <a:srgbClr val="222222"/>
                  </a:solidFill>
                </a:rPr>
                <a:t>Избегайте прямого </a:t>
              </a:r>
              <a:r>
                <a:rPr lang="ru-RU" dirty="0" err="1">
                  <a:solidFill>
                    <a:srgbClr val="222222"/>
                  </a:solidFill>
                </a:rPr>
                <a:t>инстанцирования</a:t>
              </a:r>
              <a:r>
                <a:rPr lang="ru-RU" dirty="0">
                  <a:solidFill>
                    <a:srgbClr val="222222"/>
                  </a:solidFill>
                </a:rPr>
                <a:t> объектов внутри методов с логикой. Используйте фабрики или </a:t>
              </a:r>
              <a:r>
                <a:rPr lang="ru-RU" i="1" dirty="0" err="1">
                  <a:solidFill>
                    <a:srgbClr val="222222"/>
                  </a:solidFill>
                </a:rPr>
                <a:t>dependency</a:t>
              </a:r>
              <a:r>
                <a:rPr lang="ru-RU" i="1" dirty="0">
                  <a:solidFill>
                    <a:srgbClr val="222222"/>
                  </a:solidFill>
                </a:rPr>
                <a:t> </a:t>
              </a:r>
              <a:r>
                <a:rPr lang="ru-RU" i="1" dirty="0" err="1">
                  <a:solidFill>
                    <a:srgbClr val="222222"/>
                  </a:solidFill>
                </a:rPr>
                <a:t>injection</a:t>
              </a:r>
              <a:r>
                <a:rPr lang="ru-RU" dirty="0">
                  <a:solidFill>
                    <a:srgbClr val="222222"/>
                  </a:solidFill>
                </a:rPr>
                <a:t>. В этом случае использование IOC-контейнера в проекте может сильно упростить вам работу.</a:t>
              </a:r>
            </a:p>
            <a:p>
              <a:pPr marL="285750" indent="-285750" algn="just">
                <a:buFont typeface="Arial" panose="020B0604020202020204" pitchFamily="34" charset="0"/>
                <a:buChar char="•"/>
              </a:pPr>
              <a:r>
                <a:rPr lang="ru-RU" dirty="0">
                  <a:solidFill>
                    <a:srgbClr val="222222"/>
                  </a:solidFill>
                </a:rPr>
                <a:t>Избегайте прямого вызова статических методов</a:t>
              </a:r>
            </a:p>
            <a:p>
              <a:pPr marL="285750" indent="-285750" algn="just">
                <a:buFont typeface="Arial" panose="020B0604020202020204" pitchFamily="34" charset="0"/>
                <a:buChar char="•"/>
              </a:pPr>
              <a:r>
                <a:rPr lang="ru-RU" dirty="0">
                  <a:solidFill>
                    <a:srgbClr val="222222"/>
                  </a:solidFill>
                </a:rPr>
                <a:t>Избегайте конструкторов, которые содержат логику: вам сложно будет это протестировать.</a:t>
              </a:r>
              <a:endParaRPr lang="ru-RU" b="0" i="0" dirty="0">
                <a:solidFill>
                  <a:srgbClr val="222222"/>
                </a:solidFill>
                <a:effectLst/>
              </a:endParaRPr>
            </a:p>
          </p:txBody>
        </p:sp>
        <p:pic>
          <p:nvPicPr>
            <p:cNvPr id="4" name="Рисунок 3"/>
            <p:cNvPicPr>
              <a:picLocks noChangeAspect="1"/>
            </p:cNvPicPr>
            <p:nvPr/>
          </p:nvPicPr>
          <p:blipFill>
            <a:blip r:embed="rId2"/>
            <a:stretch>
              <a:fillRect/>
            </a:stretch>
          </p:blipFill>
          <p:spPr>
            <a:xfrm>
              <a:off x="6545655" y="1399081"/>
              <a:ext cx="4274782" cy="4932441"/>
            </a:xfrm>
            <a:prstGeom prst="rect">
              <a:avLst/>
            </a:prstGeom>
          </p:spPr>
        </p:pic>
      </p:grpSp>
    </p:spTree>
    <p:extLst>
      <p:ext uri="{BB962C8B-B14F-4D97-AF65-F5344CB8AC3E}">
        <p14:creationId xmlns:p14="http://schemas.microsoft.com/office/powerpoint/2010/main" val="132013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4653955" y="0"/>
            <a:ext cx="2884123" cy="523220"/>
          </a:xfrm>
          <a:prstGeom prst="rect">
            <a:avLst/>
          </a:prstGeom>
        </p:spPr>
        <p:txBody>
          <a:bodyPr wrap="none">
            <a:spAutoFit/>
          </a:bodyPr>
          <a:lstStyle/>
          <a:p>
            <a:pPr algn="ctr"/>
            <a:r>
              <a:rPr lang="ru-RU" sz="2800" b="1" dirty="0" smtClean="0">
                <a:latin typeface="+mj-lt"/>
              </a:rPr>
              <a:t>Тест это тоже код.</a:t>
            </a:r>
            <a:endParaRPr lang="ru-RU" sz="2800" b="1" dirty="0">
              <a:latin typeface="+mj-lt"/>
            </a:endParaRPr>
          </a:p>
        </p:txBody>
      </p:sp>
      <p:grpSp>
        <p:nvGrpSpPr>
          <p:cNvPr id="5" name="Группа 4"/>
          <p:cNvGrpSpPr/>
          <p:nvPr/>
        </p:nvGrpSpPr>
        <p:grpSpPr>
          <a:xfrm>
            <a:off x="384949" y="474345"/>
            <a:ext cx="11422103" cy="5909310"/>
            <a:chOff x="208229" y="662746"/>
            <a:chExt cx="11422103" cy="5909310"/>
          </a:xfrm>
        </p:grpSpPr>
        <p:sp>
          <p:nvSpPr>
            <p:cNvPr id="2" name="Прямоугольник 1"/>
            <p:cNvSpPr/>
            <p:nvPr/>
          </p:nvSpPr>
          <p:spPr>
            <a:xfrm>
              <a:off x="208229" y="662746"/>
              <a:ext cx="6224081" cy="5909310"/>
            </a:xfrm>
            <a:prstGeom prst="rect">
              <a:avLst/>
            </a:prstGeom>
          </p:spPr>
          <p:txBody>
            <a:bodyPr wrap="square">
              <a:spAutoFit/>
            </a:bodyPr>
            <a:lstStyle/>
            <a:p>
              <a:pPr algn="just"/>
              <a:r>
                <a:rPr lang="ru-RU" dirty="0" smtClean="0">
                  <a:solidFill>
                    <a:srgbClr val="222222"/>
                  </a:solidFill>
                </a:rPr>
                <a:t>Не </a:t>
              </a:r>
              <a:r>
                <a:rPr lang="ru-RU" dirty="0">
                  <a:solidFill>
                    <a:srgbClr val="222222"/>
                  </a:solidFill>
                </a:rPr>
                <a:t>относитесь к своим тестам как к второсортному коду</a:t>
              </a:r>
              <a:r>
                <a:rPr lang="ru-RU" dirty="0" smtClean="0">
                  <a:solidFill>
                    <a:srgbClr val="222222"/>
                  </a:solidFill>
                </a:rPr>
                <a:t>.</a:t>
              </a:r>
              <a:r>
                <a:rPr lang="ru-RU" dirty="0">
                  <a:solidFill>
                    <a:srgbClr val="222222"/>
                  </a:solidFill>
                </a:rPr>
                <a:t> </a:t>
              </a:r>
              <a:r>
                <a:rPr lang="ru-RU" b="1" dirty="0">
                  <a:solidFill>
                    <a:srgbClr val="222222"/>
                  </a:solidFill>
                </a:rPr>
                <a:t>Это не верно. Тесты – </a:t>
              </a:r>
              <a:r>
                <a:rPr lang="ru-RU" b="1" dirty="0" smtClean="0">
                  <a:solidFill>
                    <a:srgbClr val="222222"/>
                  </a:solidFill>
                </a:rPr>
                <a:t>такой же </a:t>
              </a:r>
              <a:r>
                <a:rPr lang="ru-RU" b="1" dirty="0">
                  <a:solidFill>
                    <a:srgbClr val="222222"/>
                  </a:solidFill>
                </a:rPr>
                <a:t>код.</a:t>
              </a:r>
              <a:r>
                <a:rPr lang="ru-RU" dirty="0">
                  <a:solidFill>
                    <a:srgbClr val="222222"/>
                  </a:solidFill>
                </a:rPr>
                <a:t> Разница только в том, что у тестов другая цель – обеспечить качество вашего приложения. Все принципы, </a:t>
              </a:r>
              <a:r>
                <a:rPr lang="ru-RU" dirty="0" smtClean="0">
                  <a:solidFill>
                    <a:srgbClr val="222222"/>
                  </a:solidFill>
                </a:rPr>
                <a:t>применимые </a:t>
              </a:r>
              <a:r>
                <a:rPr lang="ru-RU" dirty="0">
                  <a:solidFill>
                    <a:srgbClr val="222222"/>
                  </a:solidFill>
                </a:rPr>
                <a:t>в разработке </a:t>
              </a:r>
              <a:r>
                <a:rPr lang="ru-RU" dirty="0" err="1">
                  <a:solidFill>
                    <a:srgbClr val="222222"/>
                  </a:solidFill>
                </a:rPr>
                <a:t>продакшн</a:t>
              </a:r>
              <a:r>
                <a:rPr lang="ru-RU" dirty="0">
                  <a:solidFill>
                    <a:srgbClr val="222222"/>
                  </a:solidFill>
                </a:rPr>
                <a:t>-кода могут и должны применяться при написании тестов</a:t>
              </a:r>
              <a:r>
                <a:rPr lang="ru-RU" dirty="0" smtClean="0">
                  <a:solidFill>
                    <a:srgbClr val="222222"/>
                  </a:solidFill>
                </a:rPr>
                <a:t>.</a:t>
              </a:r>
            </a:p>
            <a:p>
              <a:pPr algn="just"/>
              <a:r>
                <a:rPr lang="ru-RU" dirty="0" smtClean="0">
                  <a:solidFill>
                    <a:srgbClr val="222222"/>
                  </a:solidFill>
                </a:rPr>
                <a:t>Есть </a:t>
              </a:r>
              <a:r>
                <a:rPr lang="ru-RU" dirty="0">
                  <a:solidFill>
                    <a:srgbClr val="222222"/>
                  </a:solidFill>
                </a:rPr>
                <a:t>всего три причины, почему тест перестал </a:t>
              </a:r>
              <a:r>
                <a:rPr lang="ru-RU" dirty="0" smtClean="0">
                  <a:solidFill>
                    <a:srgbClr val="222222"/>
                  </a:solidFill>
                </a:rPr>
                <a:t>проходить</a:t>
              </a:r>
              <a:endParaRPr lang="ru-RU" dirty="0" smtClean="0"/>
            </a:p>
            <a:p>
              <a:pPr marL="342900" indent="-342900" algn="just">
                <a:buFont typeface="+mj-lt"/>
                <a:buAutoNum type="arabicPeriod"/>
              </a:pPr>
              <a:r>
                <a:rPr lang="ru-RU" dirty="0" smtClean="0">
                  <a:solidFill>
                    <a:srgbClr val="222222"/>
                  </a:solidFill>
                </a:rPr>
                <a:t>Ошибка </a:t>
              </a:r>
              <a:r>
                <a:rPr lang="ru-RU" dirty="0">
                  <a:solidFill>
                    <a:srgbClr val="222222"/>
                  </a:solidFill>
                </a:rPr>
                <a:t>в </a:t>
              </a:r>
              <a:r>
                <a:rPr lang="ru-RU" dirty="0" err="1">
                  <a:solidFill>
                    <a:srgbClr val="222222"/>
                  </a:solidFill>
                </a:rPr>
                <a:t>продакшн</a:t>
              </a:r>
              <a:r>
                <a:rPr lang="ru-RU" dirty="0">
                  <a:solidFill>
                    <a:srgbClr val="222222"/>
                  </a:solidFill>
                </a:rPr>
                <a:t>-коде: это баг, его нужно завести в баг-</a:t>
              </a:r>
              <a:r>
                <a:rPr lang="ru-RU" dirty="0" err="1">
                  <a:solidFill>
                    <a:srgbClr val="222222"/>
                  </a:solidFill>
                </a:rPr>
                <a:t>трекере</a:t>
              </a:r>
              <a:r>
                <a:rPr lang="ru-RU" dirty="0">
                  <a:solidFill>
                    <a:srgbClr val="222222"/>
                  </a:solidFill>
                </a:rPr>
                <a:t> и </a:t>
              </a:r>
              <a:r>
                <a:rPr lang="ru-RU" dirty="0" smtClean="0">
                  <a:solidFill>
                    <a:srgbClr val="222222"/>
                  </a:solidFill>
                </a:rPr>
                <a:t>починить.</a:t>
              </a:r>
            </a:p>
            <a:p>
              <a:pPr marL="342900" indent="-342900" algn="just">
                <a:buFont typeface="+mj-lt"/>
                <a:buAutoNum type="arabicPeriod"/>
              </a:pPr>
              <a:r>
                <a:rPr lang="ru-RU" dirty="0" smtClean="0">
                  <a:solidFill>
                    <a:srgbClr val="222222"/>
                  </a:solidFill>
                </a:rPr>
                <a:t>Баг </a:t>
              </a:r>
              <a:r>
                <a:rPr lang="ru-RU" dirty="0">
                  <a:solidFill>
                    <a:srgbClr val="222222"/>
                  </a:solidFill>
                </a:rPr>
                <a:t>в тесте: видимо, </a:t>
              </a:r>
              <a:r>
                <a:rPr lang="ru-RU" dirty="0" err="1">
                  <a:solidFill>
                    <a:srgbClr val="222222"/>
                  </a:solidFill>
                </a:rPr>
                <a:t>продакшн</a:t>
              </a:r>
              <a:r>
                <a:rPr lang="ru-RU" dirty="0">
                  <a:solidFill>
                    <a:srgbClr val="222222"/>
                  </a:solidFill>
                </a:rPr>
                <a:t>-код изменился, а тест написан с ошибкой (например, тестирует слишком много или не то, что было нужно). Возможно, что раньше он проходил ошибочно. Разберитесь и почините </a:t>
              </a:r>
              <a:r>
                <a:rPr lang="ru-RU" dirty="0" smtClean="0">
                  <a:solidFill>
                    <a:srgbClr val="222222"/>
                  </a:solidFill>
                </a:rPr>
                <a:t>тест.</a:t>
              </a:r>
            </a:p>
            <a:p>
              <a:pPr marL="342900" indent="-342900" algn="just">
                <a:buFont typeface="+mj-lt"/>
                <a:buAutoNum type="arabicPeriod"/>
              </a:pPr>
              <a:r>
                <a:rPr lang="ru-RU" dirty="0" smtClean="0">
                  <a:solidFill>
                    <a:srgbClr val="222222"/>
                  </a:solidFill>
                </a:rPr>
                <a:t>Смена </a:t>
              </a:r>
              <a:r>
                <a:rPr lang="ru-RU" dirty="0">
                  <a:solidFill>
                    <a:srgbClr val="222222"/>
                  </a:solidFill>
                </a:rPr>
                <a:t>требований. Если требования изменились слишком сильно – тест должен упасть. Это правильно и нормально. Вам нужно разобраться с новыми требованиями и исправить тест. Или удалить, если он больше не актуален</a:t>
              </a:r>
              <a:r>
                <a:rPr lang="ru-RU" dirty="0" smtClean="0">
                  <a:solidFill>
                    <a:srgbClr val="222222"/>
                  </a:solidFill>
                </a:rPr>
                <a:t>.</a:t>
              </a:r>
              <a:r>
                <a:rPr lang="ru-RU" dirty="0"/>
                <a:t/>
              </a:r>
              <a:br>
                <a:rPr lang="ru-RU" dirty="0"/>
              </a:br>
              <a:r>
                <a:rPr lang="ru-RU" dirty="0">
                  <a:solidFill>
                    <a:srgbClr val="222222"/>
                  </a:solidFill>
                </a:rPr>
                <a:t>Уделяйте внимание поддержке ваших тестов, чините их вовремя, удаляйте дубликаты, выделяйте базовые классы и развивайте API тестов.</a:t>
              </a:r>
              <a:endParaRPr lang="ru-RU" dirty="0"/>
            </a:p>
          </p:txBody>
        </p:sp>
        <p:pic>
          <p:nvPicPr>
            <p:cNvPr id="4" name="Рисунок 3"/>
            <p:cNvPicPr>
              <a:picLocks noChangeAspect="1"/>
            </p:cNvPicPr>
            <p:nvPr/>
          </p:nvPicPr>
          <p:blipFill>
            <a:blip r:embed="rId2"/>
            <a:stretch>
              <a:fillRect/>
            </a:stretch>
          </p:blipFill>
          <p:spPr>
            <a:xfrm>
              <a:off x="6636190" y="1132278"/>
              <a:ext cx="4994142" cy="4416248"/>
            </a:xfrm>
            <a:prstGeom prst="rect">
              <a:avLst/>
            </a:prstGeom>
          </p:spPr>
        </p:pic>
      </p:grpSp>
    </p:spTree>
    <p:extLst>
      <p:ext uri="{BB962C8B-B14F-4D97-AF65-F5344CB8AC3E}">
        <p14:creationId xmlns:p14="http://schemas.microsoft.com/office/powerpoint/2010/main" val="256731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673908" y="0"/>
            <a:ext cx="8844216" cy="523220"/>
          </a:xfrm>
          <a:prstGeom prst="rect">
            <a:avLst/>
          </a:prstGeom>
        </p:spPr>
        <p:txBody>
          <a:bodyPr wrap="none">
            <a:spAutoFit/>
          </a:bodyPr>
          <a:lstStyle/>
          <a:p>
            <a:pPr algn="ctr"/>
            <a:r>
              <a:rPr lang="ru-RU" sz="2800" b="1" dirty="0" smtClean="0">
                <a:latin typeface="+mj-lt"/>
              </a:rPr>
              <a:t>Принципы написания тестов. </a:t>
            </a:r>
            <a:r>
              <a:rPr lang="ru-RU" sz="2800" b="1" dirty="0" err="1" smtClean="0">
                <a:latin typeface="+mj-lt"/>
              </a:rPr>
              <a:t>Фраемворки</a:t>
            </a:r>
            <a:r>
              <a:rPr lang="ru-RU" sz="2800" b="1" dirty="0" smtClean="0">
                <a:latin typeface="+mj-lt"/>
              </a:rPr>
              <a:t> для тестов </a:t>
            </a:r>
            <a:r>
              <a:rPr lang="en-US" sz="2800" b="1" dirty="0" smtClean="0">
                <a:latin typeface="+mj-lt"/>
              </a:rPr>
              <a:t>C++</a:t>
            </a:r>
            <a:r>
              <a:rPr lang="ru-RU" sz="2800" b="1" dirty="0" smtClean="0">
                <a:latin typeface="+mj-lt"/>
              </a:rPr>
              <a:t>.</a:t>
            </a:r>
            <a:endParaRPr lang="ru-RU" sz="2800" b="1" dirty="0">
              <a:latin typeface="+mj-lt"/>
            </a:endParaRPr>
          </a:p>
        </p:txBody>
      </p:sp>
      <p:grpSp>
        <p:nvGrpSpPr>
          <p:cNvPr id="6" name="Группа 5"/>
          <p:cNvGrpSpPr/>
          <p:nvPr/>
        </p:nvGrpSpPr>
        <p:grpSpPr>
          <a:xfrm>
            <a:off x="536819" y="523220"/>
            <a:ext cx="11118362" cy="6186309"/>
            <a:chOff x="117695" y="523220"/>
            <a:chExt cx="11118362" cy="6186309"/>
          </a:xfrm>
        </p:grpSpPr>
        <p:sp>
          <p:nvSpPr>
            <p:cNvPr id="2" name="Прямоугольник 1"/>
            <p:cNvSpPr/>
            <p:nvPr/>
          </p:nvSpPr>
          <p:spPr>
            <a:xfrm>
              <a:off x="117695" y="523220"/>
              <a:ext cx="7736987" cy="6186309"/>
            </a:xfrm>
            <a:prstGeom prst="rect">
              <a:avLst/>
            </a:prstGeom>
          </p:spPr>
          <p:txBody>
            <a:bodyPr wrap="square">
              <a:spAutoFit/>
            </a:bodyPr>
            <a:lstStyle/>
            <a:p>
              <a:r>
                <a:rPr lang="ru-RU" dirty="0" smtClean="0"/>
                <a:t>Простые принципы которых следует придерживаться при создании тестов</a:t>
              </a:r>
            </a:p>
            <a:p>
              <a:pPr marL="285750" indent="-285750">
                <a:buFont typeface="Arial" panose="020B0604020202020204" pitchFamily="34" charset="0"/>
                <a:buChar char="•"/>
              </a:pPr>
              <a:r>
                <a:rPr lang="ru-RU" dirty="0" smtClean="0"/>
                <a:t>Тесты </a:t>
              </a:r>
              <a:r>
                <a:rPr lang="ru-RU" dirty="0"/>
                <a:t>должны быть маленькими и быстрыми.</a:t>
              </a:r>
            </a:p>
            <a:p>
              <a:pPr marL="285750" indent="-285750">
                <a:buFont typeface="Arial" panose="020B0604020202020204" pitchFamily="34" charset="0"/>
                <a:buChar char="•"/>
              </a:pPr>
              <a:r>
                <a:rPr lang="ru-RU" dirty="0"/>
                <a:t>Тесты должны быть автоматическими.</a:t>
              </a:r>
            </a:p>
            <a:p>
              <a:pPr marL="285750" indent="-285750">
                <a:buFont typeface="Arial" panose="020B0604020202020204" pitchFamily="34" charset="0"/>
                <a:buChar char="•"/>
              </a:pPr>
              <a:r>
                <a:rPr lang="ru-RU" dirty="0"/>
                <a:t>Тесты не должны зависеть друг от друга и от порядка их следования.</a:t>
              </a:r>
            </a:p>
            <a:p>
              <a:pPr marL="285750" indent="-285750">
                <a:buFont typeface="Arial" panose="020B0604020202020204" pitchFamily="34" charset="0"/>
                <a:buChar char="•"/>
              </a:pPr>
              <a:r>
                <a:rPr lang="ru-RU" dirty="0" smtClean="0"/>
                <a:t>Нашли </a:t>
              </a:r>
              <a:r>
                <a:rPr lang="ru-RU" dirty="0"/>
                <a:t>ошибку – хороший повод для написания теста, воспроизводящую её.</a:t>
              </a:r>
            </a:p>
            <a:p>
              <a:pPr marL="285750" indent="-285750">
                <a:buFont typeface="Arial" panose="020B0604020202020204" pitchFamily="34" charset="0"/>
                <a:buChar char="•"/>
              </a:pPr>
              <a:r>
                <a:rPr lang="ru-RU" dirty="0"/>
                <a:t>Структура тестов должна повторять иерархию проекта.</a:t>
              </a:r>
            </a:p>
            <a:p>
              <a:pPr marL="285750" indent="-285750">
                <a:buFont typeface="Arial" panose="020B0604020202020204" pitchFamily="34" charset="0"/>
                <a:buChar char="•"/>
              </a:pPr>
              <a:r>
                <a:rPr lang="ru-RU" dirty="0"/>
                <a:t>Для каждого вашего класса заводите отдельный тестовый класс.</a:t>
              </a:r>
            </a:p>
            <a:p>
              <a:pPr marL="285750" indent="-285750">
                <a:buFont typeface="Arial" panose="020B0604020202020204" pitchFamily="34" charset="0"/>
                <a:buChar char="•"/>
              </a:pPr>
              <a:r>
                <a:rPr lang="ru-RU" dirty="0"/>
                <a:t>Отделяйте тесты от основного проекта.</a:t>
              </a:r>
            </a:p>
            <a:p>
              <a:pPr marL="285750" indent="-285750">
                <a:buFont typeface="Arial" panose="020B0604020202020204" pitchFamily="34" charset="0"/>
                <a:buChar char="•"/>
              </a:pPr>
              <a:r>
                <a:rPr lang="ru-RU" dirty="0"/>
                <a:t>Имейте единую систему для именования тестов (к примеру, для класса </a:t>
              </a:r>
              <a:r>
                <a:rPr lang="ru-RU" dirty="0" err="1"/>
                <a:t>MyClass</a:t>
              </a:r>
              <a:r>
                <a:rPr lang="ru-RU" dirty="0"/>
                <a:t> тестирующий класс будет носить имя </a:t>
              </a:r>
              <a:r>
                <a:rPr lang="ru-RU" dirty="0" err="1"/>
                <a:t>MyClassTest</a:t>
              </a:r>
              <a:r>
                <a:rPr lang="ru-RU" dirty="0"/>
                <a:t>, а все его методы иметь вид </a:t>
              </a:r>
              <a:r>
                <a:rPr lang="ru-RU" dirty="0" err="1"/>
                <a:t>testЧтоТестируем</a:t>
              </a:r>
              <a:r>
                <a:rPr lang="ru-RU" dirty="0" smtClean="0"/>
                <a:t>()).</a:t>
              </a:r>
            </a:p>
            <a:p>
              <a:r>
                <a:rPr lang="ru-RU" b="1" dirty="0">
                  <a:solidFill>
                    <a:srgbClr val="333333"/>
                  </a:solidFill>
                  <a:latin typeface="Open Sans"/>
                </a:rPr>
                <a:t>Для </a:t>
              </a:r>
              <a:r>
                <a:rPr lang="en-US" b="1" dirty="0">
                  <a:solidFill>
                    <a:srgbClr val="333333"/>
                  </a:solidFill>
                  <a:latin typeface="Open Sans"/>
                </a:rPr>
                <a:t>C++</a:t>
              </a:r>
              <a:endParaRPr lang="ru-RU" b="1" dirty="0">
                <a:solidFill>
                  <a:srgbClr val="333333"/>
                </a:solidFill>
                <a:latin typeface="Open Sans"/>
              </a:endParaRPr>
            </a:p>
            <a:p>
              <a:pPr>
                <a:buFont typeface="Arial" panose="020B0604020202020204" pitchFamily="34" charset="0"/>
                <a:buChar char="•"/>
              </a:pPr>
              <a:r>
                <a:rPr lang="en-US" dirty="0" err="1">
                  <a:solidFill>
                    <a:srgbClr val="333333"/>
                  </a:solidFill>
                  <a:latin typeface="Open Sans"/>
                </a:rPr>
                <a:t>CxxTest</a:t>
              </a:r>
              <a:r>
                <a:rPr lang="en-US" dirty="0">
                  <a:solidFill>
                    <a:srgbClr val="333333"/>
                  </a:solidFill>
                  <a:latin typeface="Open Sans"/>
                </a:rPr>
                <a:t> </a:t>
              </a:r>
            </a:p>
            <a:p>
              <a:pPr>
                <a:buFont typeface="Arial" panose="020B0604020202020204" pitchFamily="34" charset="0"/>
                <a:buChar char="•"/>
              </a:pPr>
              <a:r>
                <a:rPr lang="en-US" dirty="0" err="1">
                  <a:solidFill>
                    <a:srgbClr val="333333"/>
                  </a:solidFill>
                  <a:latin typeface="Open Sans"/>
                </a:rPr>
                <a:t>CPPUnit</a:t>
              </a:r>
              <a:r>
                <a:rPr lang="en-US" dirty="0">
                  <a:solidFill>
                    <a:srgbClr val="333333"/>
                  </a:solidFill>
                  <a:latin typeface="Open Sans"/>
                </a:rPr>
                <a:t> </a:t>
              </a:r>
            </a:p>
            <a:p>
              <a:pPr>
                <a:buFont typeface="Arial" panose="020B0604020202020204" pitchFamily="34" charset="0"/>
                <a:buChar char="•"/>
              </a:pPr>
              <a:r>
                <a:rPr lang="en-US" dirty="0">
                  <a:solidFill>
                    <a:srgbClr val="333333"/>
                  </a:solidFill>
                  <a:latin typeface="Open Sans"/>
                </a:rPr>
                <a:t>Boost Test </a:t>
              </a:r>
            </a:p>
            <a:p>
              <a:pPr>
                <a:buFont typeface="Arial" panose="020B0604020202020204" pitchFamily="34" charset="0"/>
                <a:buChar char="•"/>
              </a:pPr>
              <a:r>
                <a:rPr lang="en-US" dirty="0">
                  <a:solidFill>
                    <a:srgbClr val="333333"/>
                  </a:solidFill>
                  <a:latin typeface="Open Sans"/>
                </a:rPr>
                <a:t>Google C++ Testing Framework </a:t>
              </a:r>
            </a:p>
            <a:p>
              <a:pPr>
                <a:buFont typeface="Arial" panose="020B0604020202020204" pitchFamily="34" charset="0"/>
                <a:buChar char="•"/>
              </a:pPr>
              <a:r>
                <a:rPr lang="en-US" dirty="0">
                  <a:solidFill>
                    <a:srgbClr val="333333"/>
                  </a:solidFill>
                  <a:latin typeface="Open Sans"/>
                </a:rPr>
                <a:t>Symbian — </a:t>
              </a:r>
              <a:r>
                <a:rPr lang="ru-RU" dirty="0">
                  <a:solidFill>
                    <a:srgbClr val="333333"/>
                  </a:solidFill>
                  <a:latin typeface="Open Sans"/>
                </a:rPr>
                <a:t>фреймворк для </a:t>
              </a:r>
              <a:r>
                <a:rPr lang="en-US" dirty="0">
                  <a:solidFill>
                    <a:srgbClr val="333333"/>
                  </a:solidFill>
                  <a:latin typeface="Open Sans"/>
                </a:rPr>
                <a:t>Symbian OS </a:t>
              </a:r>
              <a:r>
                <a:rPr lang="ru-RU" dirty="0">
                  <a:solidFill>
                    <a:srgbClr val="333333"/>
                  </a:solidFill>
                  <a:latin typeface="Open Sans"/>
                </a:rPr>
                <a:t>всех версий.</a:t>
              </a:r>
            </a:p>
            <a:p>
              <a:pPr>
                <a:buFont typeface="Arial" panose="020B0604020202020204" pitchFamily="34" charset="0"/>
                <a:buChar char="•"/>
              </a:pPr>
              <a:r>
                <a:rPr lang="en-US" dirty="0">
                  <a:solidFill>
                    <a:srgbClr val="333333"/>
                  </a:solidFill>
                  <a:latin typeface="Open Sans"/>
                </a:rPr>
                <a:t>API Sanity </a:t>
              </a:r>
              <a:r>
                <a:rPr lang="en-US" dirty="0" err="1">
                  <a:solidFill>
                    <a:srgbClr val="333333"/>
                  </a:solidFill>
                  <a:latin typeface="Open Sans"/>
                </a:rPr>
                <a:t>Autotest</a:t>
              </a:r>
              <a:r>
                <a:rPr lang="en-US" dirty="0">
                  <a:solidFill>
                    <a:srgbClr val="333333"/>
                  </a:solidFill>
                  <a:latin typeface="Open Sans"/>
                </a:rPr>
                <a:t> — </a:t>
              </a:r>
              <a:r>
                <a:rPr lang="ru-RU" dirty="0">
                  <a:solidFill>
                    <a:srgbClr val="333333"/>
                  </a:solidFill>
                  <a:latin typeface="Open Sans"/>
                </a:rPr>
                <a:t>для динамических </a:t>
              </a:r>
              <a:r>
                <a:rPr lang="en-US" dirty="0">
                  <a:solidFill>
                    <a:srgbClr val="333333"/>
                  </a:solidFill>
                  <a:latin typeface="Open Sans"/>
                </a:rPr>
                <a:t>C/C++ </a:t>
              </a:r>
              <a:r>
                <a:rPr lang="ru-RU" dirty="0">
                  <a:solidFill>
                    <a:srgbClr val="333333"/>
                  </a:solidFill>
                  <a:latin typeface="Open Sans"/>
                </a:rPr>
                <a:t>библиотек в </a:t>
              </a:r>
              <a:r>
                <a:rPr lang="en-US" dirty="0">
                  <a:solidFill>
                    <a:srgbClr val="333333"/>
                  </a:solidFill>
                  <a:latin typeface="Open Sans"/>
                </a:rPr>
                <a:t>Unix-</a:t>
              </a:r>
              <a:r>
                <a:rPr lang="ru-RU" dirty="0">
                  <a:solidFill>
                    <a:srgbClr val="333333"/>
                  </a:solidFill>
                  <a:latin typeface="Open Sans"/>
                </a:rPr>
                <a:t>подобных ОС. </a:t>
              </a:r>
            </a:p>
            <a:p>
              <a:pPr>
                <a:buFont typeface="Arial" panose="020B0604020202020204" pitchFamily="34" charset="0"/>
                <a:buChar char="•"/>
              </a:pPr>
              <a:r>
                <a:rPr lang="en-US" dirty="0" err="1">
                  <a:solidFill>
                    <a:srgbClr val="333333"/>
                  </a:solidFill>
                  <a:latin typeface="Open Sans"/>
                </a:rPr>
                <a:t>Qt</a:t>
              </a:r>
              <a:r>
                <a:rPr lang="en-US" dirty="0">
                  <a:solidFill>
                    <a:srgbClr val="333333"/>
                  </a:solidFill>
                  <a:latin typeface="Open Sans"/>
                </a:rPr>
                <a:t> Test framework - </a:t>
              </a:r>
              <a:r>
                <a:rPr lang="ru-RU" dirty="0">
                  <a:solidFill>
                    <a:srgbClr val="333333"/>
                  </a:solidFill>
                  <a:latin typeface="Open Sans"/>
                </a:rPr>
                <a:t>для программ, разработанных с помощью библиотеки </a:t>
              </a:r>
              <a:r>
                <a:rPr lang="en-US" dirty="0" err="1" smtClean="0">
                  <a:solidFill>
                    <a:srgbClr val="333333"/>
                  </a:solidFill>
                  <a:latin typeface="Open Sans"/>
                </a:rPr>
                <a:t>Qt</a:t>
              </a:r>
              <a:endParaRPr lang="en-US" dirty="0">
                <a:solidFill>
                  <a:srgbClr val="333333"/>
                </a:solidFill>
                <a:latin typeface="Open Sans"/>
              </a:endParaRPr>
            </a:p>
          </p:txBody>
        </p:sp>
        <p:pic>
          <p:nvPicPr>
            <p:cNvPr id="5" name="Рисунок 4"/>
            <p:cNvPicPr>
              <a:picLocks noChangeAspect="1"/>
            </p:cNvPicPr>
            <p:nvPr/>
          </p:nvPicPr>
          <p:blipFill>
            <a:blip r:embed="rId2"/>
            <a:stretch>
              <a:fillRect/>
            </a:stretch>
          </p:blipFill>
          <p:spPr>
            <a:xfrm>
              <a:off x="7854682" y="644574"/>
              <a:ext cx="3381375" cy="5943600"/>
            </a:xfrm>
            <a:prstGeom prst="rect">
              <a:avLst/>
            </a:prstGeom>
          </p:spPr>
        </p:pic>
      </p:grpSp>
    </p:spTree>
    <p:extLst>
      <p:ext uri="{BB962C8B-B14F-4D97-AF65-F5344CB8AC3E}">
        <p14:creationId xmlns:p14="http://schemas.microsoft.com/office/powerpoint/2010/main" val="68470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768053" y="523220"/>
            <a:ext cx="10655929" cy="5909310"/>
          </a:xfrm>
          <a:prstGeom prst="rect">
            <a:avLst/>
          </a:prstGeom>
        </p:spPr>
        <p:txBody>
          <a:bodyPr wrap="square">
            <a:spAutoFit/>
          </a:bodyPr>
          <a:lstStyle/>
          <a:p>
            <a:r>
              <a:rPr lang="ru-RU" b="1" dirty="0" err="1">
                <a:solidFill>
                  <a:srgbClr val="992298"/>
                </a:solidFill>
                <a:latin typeface="-apple-system"/>
                <a:hlinkClick r:id="rId2"/>
              </a:rPr>
              <a:t>Boost</a:t>
            </a:r>
            <a:r>
              <a:rPr lang="ru-RU" b="1" dirty="0">
                <a:solidFill>
                  <a:srgbClr val="992298"/>
                </a:solidFill>
                <a:latin typeface="-apple-system"/>
                <a:hlinkClick r:id="rId2"/>
              </a:rPr>
              <a:t>::</a:t>
            </a:r>
            <a:r>
              <a:rPr lang="ru-RU" b="1" dirty="0" err="1">
                <a:solidFill>
                  <a:srgbClr val="992298"/>
                </a:solidFill>
                <a:latin typeface="-apple-system"/>
                <a:hlinkClick r:id="rId2"/>
              </a:rPr>
              <a:t>Test</a:t>
            </a:r>
            <a:r>
              <a:rPr lang="ru-RU" dirty="0"/>
              <a:t/>
            </a:r>
            <a:br>
              <a:rPr lang="ru-RU" dirty="0"/>
            </a:br>
            <a:r>
              <a:rPr lang="ru-RU" dirty="0" err="1">
                <a:solidFill>
                  <a:srgbClr val="222222"/>
                </a:solidFill>
                <a:latin typeface="-apple-system"/>
              </a:rPr>
              <a:t>Boost</a:t>
            </a:r>
            <a:r>
              <a:rPr lang="ru-RU" dirty="0">
                <a:solidFill>
                  <a:srgbClr val="222222"/>
                </a:solidFill>
                <a:latin typeface="-apple-system"/>
              </a:rPr>
              <a:t> — одна из самых известных (и сам больших) библиотек для C++, а </a:t>
            </a:r>
            <a:r>
              <a:rPr lang="ru-RU" dirty="0" err="1">
                <a:solidFill>
                  <a:srgbClr val="222222"/>
                </a:solidFill>
                <a:latin typeface="-apple-system"/>
              </a:rPr>
              <a:t>Boost</a:t>
            </a:r>
            <a:r>
              <a:rPr lang="ru-RU" dirty="0">
                <a:solidFill>
                  <a:srgbClr val="222222"/>
                </a:solidFill>
                <a:latin typeface="-apple-system"/>
              </a:rPr>
              <a:t>::</a:t>
            </a:r>
            <a:r>
              <a:rPr lang="ru-RU" dirty="0" err="1">
                <a:solidFill>
                  <a:srgbClr val="222222"/>
                </a:solidFill>
                <a:latin typeface="-apple-system"/>
              </a:rPr>
              <a:t>Test</a:t>
            </a:r>
            <a:r>
              <a:rPr lang="ru-RU" dirty="0">
                <a:solidFill>
                  <a:srgbClr val="222222"/>
                </a:solidFill>
                <a:latin typeface="-apple-system"/>
              </a:rPr>
              <a:t> – это Фреймворк для тестирования, входящий в неё и построенный на макросах</a:t>
            </a:r>
            <a:r>
              <a:rPr lang="ru-RU" dirty="0" smtClean="0">
                <a:solidFill>
                  <a:srgbClr val="222222"/>
                </a:solidFill>
                <a:latin typeface="-apple-system"/>
              </a:rPr>
              <a:t>.</a:t>
            </a:r>
            <a:endParaRPr lang="ru-RU" dirty="0" smtClean="0"/>
          </a:p>
          <a:p>
            <a:r>
              <a:rPr lang="en-US" dirty="0" smtClean="0"/>
              <a:t>#</a:t>
            </a:r>
            <a:r>
              <a:rPr lang="en-US" dirty="0"/>
              <a:t>include &lt;boost/test/minimal.hpp</a:t>
            </a:r>
            <a:r>
              <a:rPr lang="en-US" dirty="0" smtClean="0"/>
              <a:t>&gt;</a:t>
            </a:r>
            <a:endParaRPr lang="en-US" dirty="0"/>
          </a:p>
          <a:p>
            <a:r>
              <a:rPr lang="en-US" dirty="0" smtClean="0"/>
              <a:t>//____________________________________________________________________________//</a:t>
            </a:r>
            <a:endParaRPr lang="en-US" dirty="0"/>
          </a:p>
          <a:p>
            <a:r>
              <a:rPr lang="en-US" dirty="0" err="1"/>
              <a:t>int</a:t>
            </a:r>
            <a:r>
              <a:rPr lang="en-US" dirty="0"/>
              <a:t> add( </a:t>
            </a:r>
            <a:r>
              <a:rPr lang="en-US" dirty="0" err="1"/>
              <a:t>int</a:t>
            </a:r>
            <a:r>
              <a:rPr lang="en-US" dirty="0"/>
              <a:t> </a:t>
            </a:r>
            <a:r>
              <a:rPr lang="en-US" dirty="0" err="1"/>
              <a:t>i</a:t>
            </a:r>
            <a:r>
              <a:rPr lang="en-US" dirty="0"/>
              <a:t>, </a:t>
            </a:r>
            <a:r>
              <a:rPr lang="en-US" dirty="0" err="1"/>
              <a:t>int</a:t>
            </a:r>
            <a:r>
              <a:rPr lang="en-US" dirty="0"/>
              <a:t> j ) { return </a:t>
            </a:r>
            <a:r>
              <a:rPr lang="en-US" dirty="0" err="1"/>
              <a:t>i+j</a:t>
            </a:r>
            <a:r>
              <a:rPr lang="en-US" dirty="0"/>
              <a:t>; </a:t>
            </a:r>
            <a:r>
              <a:rPr lang="en-US" dirty="0" smtClean="0"/>
              <a:t>}</a:t>
            </a:r>
            <a:endParaRPr lang="en-US" dirty="0"/>
          </a:p>
          <a:p>
            <a:r>
              <a:rPr lang="en-US" dirty="0" smtClean="0"/>
              <a:t>//____________________________________________________________________________//</a:t>
            </a:r>
            <a:endParaRPr lang="en-US" dirty="0"/>
          </a:p>
          <a:p>
            <a:r>
              <a:rPr lang="en-US" dirty="0" err="1"/>
              <a:t>int</a:t>
            </a:r>
            <a:r>
              <a:rPr lang="en-US" dirty="0"/>
              <a:t> </a:t>
            </a:r>
            <a:r>
              <a:rPr lang="en-US" dirty="0" err="1"/>
              <a:t>test_main</a:t>
            </a:r>
            <a:r>
              <a:rPr lang="en-US" dirty="0"/>
              <a:t>( </a:t>
            </a:r>
            <a:r>
              <a:rPr lang="en-US" dirty="0" err="1"/>
              <a:t>int</a:t>
            </a:r>
            <a:r>
              <a:rPr lang="en-US" dirty="0"/>
              <a:t>, char *[] )             // note the name!</a:t>
            </a:r>
          </a:p>
          <a:p>
            <a:r>
              <a:rPr lang="en-US" dirty="0"/>
              <a:t>{</a:t>
            </a:r>
          </a:p>
          <a:p>
            <a:r>
              <a:rPr lang="en-US" dirty="0"/>
              <a:t>    // six ways to detect and report the same error:</a:t>
            </a:r>
          </a:p>
          <a:p>
            <a:r>
              <a:rPr lang="en-US" dirty="0"/>
              <a:t>    BOOST_CHECK( add( 2,2 ) == 4 );        // #1 continues on error</a:t>
            </a:r>
          </a:p>
          <a:p>
            <a:r>
              <a:rPr lang="en-US" dirty="0"/>
              <a:t>    BOOST_REQUIRE( add( 2,2 ) == 4 );      // #2 throws on error</a:t>
            </a:r>
          </a:p>
          <a:p>
            <a:r>
              <a:rPr lang="en-US" dirty="0"/>
              <a:t>    if( add( 2,2 ) != 4 )</a:t>
            </a:r>
          </a:p>
          <a:p>
            <a:r>
              <a:rPr lang="en-US" dirty="0"/>
              <a:t>        BOOST_ERROR( "Ouch..." );          // #3 continues on error</a:t>
            </a:r>
          </a:p>
          <a:p>
            <a:r>
              <a:rPr lang="en-US" dirty="0"/>
              <a:t>    if( add( 2,2 ) != 4 )</a:t>
            </a:r>
          </a:p>
          <a:p>
            <a:r>
              <a:rPr lang="en-US" dirty="0"/>
              <a:t>        BOOST_FAIL( "Ouch..." );           // #4 throws on error</a:t>
            </a:r>
          </a:p>
          <a:p>
            <a:r>
              <a:rPr lang="en-US" dirty="0"/>
              <a:t>    if( add( 2,2 ) != 4 ) throw "Oops..."; // #5 throws on error</a:t>
            </a:r>
          </a:p>
          <a:p>
            <a:endParaRPr lang="en-US" dirty="0"/>
          </a:p>
          <a:p>
            <a:r>
              <a:rPr lang="en-US" dirty="0"/>
              <a:t>    return add( 2, 2 ) == 4 ? 0 : 1;       // #6 returns error code</a:t>
            </a:r>
          </a:p>
          <a:p>
            <a:r>
              <a:rPr lang="en-US" dirty="0" smtClean="0"/>
              <a:t>}</a:t>
            </a:r>
            <a:endParaRPr lang="en-US" dirty="0"/>
          </a:p>
          <a:p>
            <a:r>
              <a:rPr lang="en-US" dirty="0"/>
              <a:t>//____________________________________________________________________________//</a:t>
            </a:r>
            <a:endParaRPr lang="ru-RU" dirty="0"/>
          </a:p>
        </p:txBody>
      </p:sp>
      <p:sp>
        <p:nvSpPr>
          <p:cNvPr id="4" name="Прямоугольник 3"/>
          <p:cNvSpPr/>
          <p:nvPr/>
        </p:nvSpPr>
        <p:spPr>
          <a:xfrm>
            <a:off x="3282523" y="0"/>
            <a:ext cx="5626990" cy="523220"/>
          </a:xfrm>
          <a:prstGeom prst="rect">
            <a:avLst/>
          </a:prstGeom>
        </p:spPr>
        <p:txBody>
          <a:bodyPr wrap="none">
            <a:spAutoFit/>
          </a:bodyPr>
          <a:lstStyle/>
          <a:p>
            <a:pPr algn="ctr"/>
            <a:r>
              <a:rPr lang="ru-RU" sz="2800" b="1" dirty="0" smtClean="0">
                <a:latin typeface="+mj-lt"/>
              </a:rPr>
              <a:t>Пример </a:t>
            </a:r>
            <a:r>
              <a:rPr lang="ru-RU" sz="2800" b="1" dirty="0" err="1" smtClean="0">
                <a:latin typeface="+mj-lt"/>
              </a:rPr>
              <a:t>фраемворка</a:t>
            </a:r>
            <a:r>
              <a:rPr lang="ru-RU" sz="2800" b="1" dirty="0" smtClean="0">
                <a:latin typeface="+mj-lt"/>
              </a:rPr>
              <a:t> для тестов </a:t>
            </a:r>
            <a:r>
              <a:rPr lang="en-US" sz="2800" b="1" dirty="0" smtClean="0">
                <a:latin typeface="+mj-lt"/>
              </a:rPr>
              <a:t>C++</a:t>
            </a:r>
            <a:r>
              <a:rPr lang="ru-RU" sz="2800" b="1" dirty="0" smtClean="0">
                <a:latin typeface="+mj-lt"/>
              </a:rPr>
              <a:t>.</a:t>
            </a:r>
            <a:endParaRPr lang="ru-RU" sz="2800" b="1" dirty="0">
              <a:latin typeface="+mj-lt"/>
            </a:endParaRPr>
          </a:p>
        </p:txBody>
      </p:sp>
      <p:pic>
        <p:nvPicPr>
          <p:cNvPr id="8194" name="Picture 2" descr="https://www.meme-arsenal.com/memes/37c7386363b87824df69b36a5cd5ea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698" y="2683194"/>
            <a:ext cx="4711789" cy="323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1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43277" y="805758"/>
            <a:ext cx="11505446" cy="4801314"/>
          </a:xfrm>
          <a:prstGeom prst="rect">
            <a:avLst/>
          </a:prstGeom>
        </p:spPr>
        <p:txBody>
          <a:bodyPr wrap="square">
            <a:spAutoFit/>
          </a:bodyPr>
          <a:lstStyle/>
          <a:p>
            <a:pPr algn="just"/>
            <a:r>
              <a:rPr lang="ru-RU" b="1" dirty="0" err="1">
                <a:solidFill>
                  <a:srgbClr val="000000"/>
                </a:solidFill>
                <a:latin typeface="Open Sans"/>
              </a:rPr>
              <a:t>Стейтмент</a:t>
            </a:r>
            <a:r>
              <a:rPr lang="ru-RU" b="1" dirty="0">
                <a:solidFill>
                  <a:srgbClr val="000000"/>
                </a:solidFill>
                <a:latin typeface="Open Sans"/>
              </a:rPr>
              <a:t> </a:t>
            </a:r>
            <a:r>
              <a:rPr lang="ru-RU" b="1" dirty="0" err="1">
                <a:solidFill>
                  <a:srgbClr val="000000"/>
                </a:solidFill>
                <a:latin typeface="Open Sans"/>
              </a:rPr>
              <a:t>assert</a:t>
            </a:r>
            <a:r>
              <a:rPr lang="ru-RU" dirty="0">
                <a:solidFill>
                  <a:srgbClr val="000000"/>
                </a:solidFill>
                <a:latin typeface="Open Sans"/>
              </a:rPr>
              <a:t> (или ещё </a:t>
            </a:r>
            <a:r>
              <a:rPr lang="ru-RU" b="1" dirty="0">
                <a:solidFill>
                  <a:srgbClr val="000000"/>
                </a:solidFill>
                <a:latin typeface="Open Sans"/>
              </a:rPr>
              <a:t>«оператор проверочного утверждения»</a:t>
            </a:r>
            <a:r>
              <a:rPr lang="ru-RU" dirty="0">
                <a:solidFill>
                  <a:srgbClr val="000000"/>
                </a:solidFill>
                <a:latin typeface="Open Sans"/>
              </a:rPr>
              <a:t>) в C++ — это макрос препроцессора, который обрабатывает условное выражение во время выполнения. Если условное выражение истинно, то оператор </a:t>
            </a:r>
            <a:r>
              <a:rPr lang="ru-RU" dirty="0" err="1">
                <a:solidFill>
                  <a:srgbClr val="000000"/>
                </a:solidFill>
                <a:latin typeface="Open Sans"/>
              </a:rPr>
              <a:t>assert</a:t>
            </a:r>
            <a:r>
              <a:rPr lang="ru-RU" dirty="0">
                <a:solidFill>
                  <a:srgbClr val="000000"/>
                </a:solidFill>
                <a:latin typeface="Open Sans"/>
              </a:rPr>
              <a:t> ничего не делает. Если же оно ложное, то выводится сообщение об ошибке, и программа завершается</a:t>
            </a:r>
            <a:r>
              <a:rPr lang="ru-RU" dirty="0" smtClean="0">
                <a:solidFill>
                  <a:srgbClr val="000000"/>
                </a:solidFill>
                <a:latin typeface="Open Sans"/>
              </a:rPr>
              <a:t>.</a:t>
            </a:r>
            <a:r>
              <a:rPr lang="ru-RU" dirty="0"/>
              <a:t> Это сообщение об ошибке содержит ложное условное выражение, а также имя файла с кодом и номером строки с </a:t>
            </a:r>
            <a:r>
              <a:rPr lang="ru-RU" dirty="0" err="1"/>
              <a:t>assert</a:t>
            </a:r>
            <a:r>
              <a:rPr lang="ru-RU" dirty="0"/>
              <a:t>. Таким образом можно легко найти и идентифицировать проблему, что очень помогает при </a:t>
            </a:r>
            <a:r>
              <a:rPr lang="ru-RU" b="1" dirty="0">
                <a:hlinkClick r:id="rId2"/>
              </a:rPr>
              <a:t>отладке программ</a:t>
            </a:r>
            <a:r>
              <a:rPr lang="ru-RU" dirty="0" smtClean="0"/>
              <a:t>.</a:t>
            </a:r>
          </a:p>
          <a:p>
            <a:pPr algn="just"/>
            <a:r>
              <a:rPr lang="ru-RU" dirty="0"/>
              <a:t>В C++ есть возможность отключить все </a:t>
            </a:r>
            <a:r>
              <a:rPr lang="ru-RU" dirty="0" err="1"/>
              <a:t>assert</a:t>
            </a:r>
            <a:r>
              <a:rPr lang="ru-RU" dirty="0"/>
              <a:t>-ы в </a:t>
            </a:r>
            <a:r>
              <a:rPr lang="ru-RU" dirty="0" err="1"/>
              <a:t>релизном</a:t>
            </a:r>
            <a:r>
              <a:rPr lang="ru-RU" dirty="0"/>
              <a:t> коде — использовать #</a:t>
            </a:r>
            <a:r>
              <a:rPr lang="ru-RU" dirty="0" err="1"/>
              <a:t>define</a:t>
            </a:r>
            <a:r>
              <a:rPr lang="ru-RU" dirty="0"/>
              <a:t> </a:t>
            </a:r>
            <a:r>
              <a:rPr lang="ru-RU" dirty="0" smtClean="0"/>
              <a:t>NDEBUG</a:t>
            </a:r>
          </a:p>
          <a:p>
            <a:pPr algn="just"/>
            <a:endParaRPr lang="ru-RU" dirty="0" smtClean="0"/>
          </a:p>
          <a:p>
            <a:pPr algn="just"/>
            <a:r>
              <a:rPr lang="en-US" dirty="0" smtClean="0"/>
              <a:t>#</a:t>
            </a:r>
            <a:r>
              <a:rPr lang="en-US" dirty="0"/>
              <a:t>include &lt;</a:t>
            </a:r>
            <a:r>
              <a:rPr lang="en-US" dirty="0" err="1"/>
              <a:t>cassert</a:t>
            </a:r>
            <a:r>
              <a:rPr lang="en-US" dirty="0"/>
              <a:t>&gt; // </a:t>
            </a:r>
            <a:r>
              <a:rPr lang="ru-RU" dirty="0"/>
              <a:t>для </a:t>
            </a:r>
            <a:r>
              <a:rPr lang="en-US" dirty="0"/>
              <a:t>assert()</a:t>
            </a:r>
          </a:p>
          <a:p>
            <a:pPr algn="just"/>
            <a:r>
              <a:rPr lang="en-US" dirty="0"/>
              <a:t> </a:t>
            </a:r>
            <a:r>
              <a:rPr lang="en-US" dirty="0" err="1" smtClean="0"/>
              <a:t>int</a:t>
            </a:r>
            <a:r>
              <a:rPr lang="en-US" dirty="0" smtClean="0"/>
              <a:t> </a:t>
            </a:r>
            <a:r>
              <a:rPr lang="en-US" dirty="0" err="1"/>
              <a:t>getArrayValue</a:t>
            </a:r>
            <a:r>
              <a:rPr lang="en-US" dirty="0"/>
              <a:t>(</a:t>
            </a:r>
            <a:r>
              <a:rPr lang="en-US" dirty="0" err="1"/>
              <a:t>const</a:t>
            </a:r>
            <a:r>
              <a:rPr lang="en-US" dirty="0"/>
              <a:t> </a:t>
            </a:r>
            <a:r>
              <a:rPr lang="en-US" dirty="0" err="1"/>
              <a:t>std</a:t>
            </a:r>
            <a:r>
              <a:rPr lang="en-US" dirty="0"/>
              <a:t>::array&lt;</a:t>
            </a:r>
            <a:r>
              <a:rPr lang="en-US" dirty="0" err="1"/>
              <a:t>int</a:t>
            </a:r>
            <a:r>
              <a:rPr lang="en-US" dirty="0"/>
              <a:t>, 10&gt; &amp;array, </a:t>
            </a:r>
            <a:r>
              <a:rPr lang="en-US" dirty="0" err="1"/>
              <a:t>int</a:t>
            </a:r>
            <a:r>
              <a:rPr lang="en-US" dirty="0"/>
              <a:t> index)</a:t>
            </a:r>
          </a:p>
          <a:p>
            <a:pPr algn="just"/>
            <a:r>
              <a:rPr lang="en-US" dirty="0"/>
              <a:t>{</a:t>
            </a:r>
          </a:p>
          <a:p>
            <a:pPr algn="just"/>
            <a:r>
              <a:rPr lang="en-US" dirty="0"/>
              <a:t>    // </a:t>
            </a:r>
            <a:r>
              <a:rPr lang="ru-RU" dirty="0"/>
              <a:t>Предполагается, что значение </a:t>
            </a:r>
            <a:r>
              <a:rPr lang="en-US" dirty="0"/>
              <a:t>index-</a:t>
            </a:r>
            <a:r>
              <a:rPr lang="ru-RU" dirty="0"/>
              <a:t>а находится между 0 и 8</a:t>
            </a:r>
          </a:p>
          <a:p>
            <a:pPr algn="just"/>
            <a:r>
              <a:rPr lang="ru-RU" dirty="0"/>
              <a:t>    </a:t>
            </a:r>
            <a:r>
              <a:rPr lang="en-US" dirty="0"/>
              <a:t>assert(index &gt;= 0 &amp;&amp; index &lt;= 8); </a:t>
            </a:r>
          </a:p>
          <a:p>
            <a:pPr algn="just"/>
            <a:r>
              <a:rPr lang="en-US" dirty="0"/>
              <a:t>    return array[index];</a:t>
            </a:r>
          </a:p>
          <a:p>
            <a:pPr algn="just"/>
            <a:r>
              <a:rPr lang="en-US" dirty="0" smtClean="0"/>
              <a:t>}</a:t>
            </a:r>
            <a:endParaRPr lang="ru-RU" dirty="0"/>
          </a:p>
          <a:p>
            <a:pPr algn="just"/>
            <a:r>
              <a:rPr lang="en-US" dirty="0"/>
              <a:t>Assertion failed: index &gt;= 0 &amp;&amp; index &lt;=8, file </a:t>
            </a:r>
            <a:endParaRPr lang="ru-RU" dirty="0" smtClean="0"/>
          </a:p>
          <a:p>
            <a:pPr algn="just"/>
            <a:r>
              <a:rPr lang="en-US" dirty="0" smtClean="0"/>
              <a:t>C</a:t>
            </a:r>
            <a:r>
              <a:rPr lang="en-US" dirty="0"/>
              <a:t>:\\VCProjects\\Program.cpp, line </a:t>
            </a:r>
            <a:r>
              <a:rPr lang="en-US" dirty="0" smtClean="0"/>
              <a:t>6</a:t>
            </a:r>
            <a:endParaRPr lang="ru-RU" dirty="0"/>
          </a:p>
        </p:txBody>
      </p:sp>
      <p:sp>
        <p:nvSpPr>
          <p:cNvPr id="7" name="Прямоугольник 6"/>
          <p:cNvSpPr/>
          <p:nvPr/>
        </p:nvSpPr>
        <p:spPr>
          <a:xfrm>
            <a:off x="1899942" y="0"/>
            <a:ext cx="8392170" cy="523220"/>
          </a:xfrm>
          <a:prstGeom prst="rect">
            <a:avLst/>
          </a:prstGeom>
        </p:spPr>
        <p:txBody>
          <a:bodyPr wrap="none">
            <a:spAutoFit/>
          </a:bodyPr>
          <a:lstStyle/>
          <a:p>
            <a:pPr algn="ctr"/>
            <a:r>
              <a:rPr lang="en-US" sz="2800" b="1" dirty="0" smtClean="0">
                <a:latin typeface="+mj-lt"/>
              </a:rPr>
              <a:t>Assert </a:t>
            </a:r>
            <a:r>
              <a:rPr lang="ru-RU" sz="2800" b="1" dirty="0" smtClean="0">
                <a:latin typeface="+mj-lt"/>
              </a:rPr>
              <a:t>или я могу сделать велосипед для тестов на </a:t>
            </a:r>
            <a:r>
              <a:rPr lang="en-US" sz="2800" b="1" dirty="0" smtClean="0">
                <a:latin typeface="+mj-lt"/>
              </a:rPr>
              <a:t>C++</a:t>
            </a:r>
            <a:r>
              <a:rPr lang="ru-RU" sz="2800" b="1" dirty="0" smtClean="0">
                <a:latin typeface="+mj-lt"/>
              </a:rPr>
              <a:t>.</a:t>
            </a:r>
            <a:endParaRPr lang="ru-RU" sz="2800" b="1" dirty="0">
              <a:latin typeface="+mj-lt"/>
            </a:endParaRPr>
          </a:p>
        </p:txBody>
      </p:sp>
      <p:pic>
        <p:nvPicPr>
          <p:cNvPr id="8" name="Рисунок 7"/>
          <p:cNvPicPr>
            <a:picLocks noChangeAspect="1"/>
          </p:cNvPicPr>
          <p:nvPr/>
        </p:nvPicPr>
        <p:blipFill>
          <a:blip r:embed="rId3"/>
          <a:stretch>
            <a:fillRect/>
          </a:stretch>
        </p:blipFill>
        <p:spPr>
          <a:xfrm>
            <a:off x="8071219" y="2798607"/>
            <a:ext cx="3777504" cy="3819477"/>
          </a:xfrm>
          <a:prstGeom prst="rect">
            <a:avLst/>
          </a:prstGeom>
        </p:spPr>
      </p:pic>
    </p:spTree>
    <p:extLst>
      <p:ext uri="{BB962C8B-B14F-4D97-AF65-F5344CB8AC3E}">
        <p14:creationId xmlns:p14="http://schemas.microsoft.com/office/powerpoint/2010/main" val="322348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4616372" y="196199"/>
            <a:ext cx="2959257" cy="6465603"/>
          </a:xfrm>
          <a:prstGeom prst="rect">
            <a:avLst/>
          </a:prstGeom>
        </p:spPr>
      </p:pic>
    </p:spTree>
    <p:extLst>
      <p:ext uri="{BB962C8B-B14F-4D97-AF65-F5344CB8AC3E}">
        <p14:creationId xmlns:p14="http://schemas.microsoft.com/office/powerpoint/2010/main" val="168236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67350" y="1430166"/>
            <a:ext cx="4973370" cy="4247317"/>
          </a:xfrm>
          <a:prstGeom prst="rect">
            <a:avLst/>
          </a:prstGeom>
        </p:spPr>
        <p:txBody>
          <a:bodyPr wrap="square">
            <a:spAutoFit/>
          </a:bodyPr>
          <a:lstStyle/>
          <a:p>
            <a:pPr algn="just"/>
            <a:r>
              <a:rPr lang="ru-RU" b="1" dirty="0" err="1">
                <a:solidFill>
                  <a:srgbClr val="222222"/>
                </a:solidFill>
              </a:rPr>
              <a:t>Unit</a:t>
            </a:r>
            <a:r>
              <a:rPr lang="ru-RU" b="1" dirty="0">
                <a:solidFill>
                  <a:srgbClr val="222222"/>
                </a:solidFill>
              </a:rPr>
              <a:t> </a:t>
            </a:r>
            <a:r>
              <a:rPr lang="ru-RU" b="1" dirty="0" err="1">
                <a:solidFill>
                  <a:srgbClr val="222222"/>
                </a:solidFill>
              </a:rPr>
              <a:t>Testing</a:t>
            </a:r>
            <a:endParaRPr lang="en-US" b="1" dirty="0">
              <a:solidFill>
                <a:srgbClr val="222222"/>
              </a:solidFill>
            </a:endParaRPr>
          </a:p>
          <a:p>
            <a:pPr algn="just"/>
            <a:r>
              <a:rPr lang="ru-RU" dirty="0">
                <a:solidFill>
                  <a:srgbClr val="222222"/>
                </a:solidFill>
              </a:rPr>
              <a:t>Компонентное (модульное) тестирование проверяет функциональность и ищет дефекты в частях приложения, которые доступны и могут быть протестированы по-отдельности (модули программ, объекты, классы, функции и т.д.).</a:t>
            </a:r>
            <a:endParaRPr lang="ru-RU" dirty="0"/>
          </a:p>
          <a:p>
            <a:r>
              <a:rPr lang="ru-RU" dirty="0"/>
              <a:t/>
            </a:r>
            <a:br>
              <a:rPr lang="ru-RU" dirty="0"/>
            </a:br>
            <a:r>
              <a:rPr lang="ru-RU" dirty="0">
                <a:solidFill>
                  <a:srgbClr val="222222"/>
                </a:solidFill>
                <a:latin typeface="-apple-system"/>
              </a:rPr>
              <a:t>Идея состоит в том, чтобы писать тесты для каждой нетривиальной функции или метода. Это позволяет достаточно быстро проверить, не привело ли очередное изменение кода к регрессии, то есть к появлению ошибок в уже оттестированных местах программы, а также облегчает обнаружение и устранение таких ошибок</a:t>
            </a:r>
            <a:r>
              <a:rPr lang="ru-RU" dirty="0" smtClean="0">
                <a:solidFill>
                  <a:srgbClr val="222222"/>
                </a:solidFill>
                <a:latin typeface="-apple-system"/>
              </a:rPr>
              <a:t>.	</a:t>
            </a:r>
            <a:endParaRPr lang="ru-RU" dirty="0"/>
          </a:p>
        </p:txBody>
      </p:sp>
      <p:pic>
        <p:nvPicPr>
          <p:cNvPr id="3" name="Рисунок 2"/>
          <p:cNvPicPr>
            <a:picLocks noChangeAspect="1"/>
          </p:cNvPicPr>
          <p:nvPr/>
        </p:nvPicPr>
        <p:blipFill>
          <a:blip r:embed="rId2"/>
          <a:stretch>
            <a:fillRect/>
          </a:stretch>
        </p:blipFill>
        <p:spPr>
          <a:xfrm>
            <a:off x="5709435" y="1358313"/>
            <a:ext cx="5857875" cy="4391025"/>
          </a:xfrm>
          <a:prstGeom prst="rect">
            <a:avLst/>
          </a:prstGeom>
        </p:spPr>
      </p:pic>
      <p:sp>
        <p:nvSpPr>
          <p:cNvPr id="4" name="Прямоугольник 3"/>
          <p:cNvSpPr/>
          <p:nvPr/>
        </p:nvSpPr>
        <p:spPr>
          <a:xfrm>
            <a:off x="4048811" y="0"/>
            <a:ext cx="4094391" cy="523220"/>
          </a:xfrm>
          <a:prstGeom prst="rect">
            <a:avLst/>
          </a:prstGeom>
        </p:spPr>
        <p:txBody>
          <a:bodyPr wrap="none">
            <a:spAutoFit/>
          </a:bodyPr>
          <a:lstStyle/>
          <a:p>
            <a:pPr algn="ctr"/>
            <a:r>
              <a:rPr lang="ru-RU" sz="2800" b="1" dirty="0" smtClean="0">
                <a:latin typeface="+mj-lt"/>
              </a:rPr>
              <a:t>Модульное тестирование.</a:t>
            </a:r>
            <a:endParaRPr lang="ru-RU" sz="2800" b="1" dirty="0">
              <a:latin typeface="+mj-lt"/>
            </a:endParaRPr>
          </a:p>
        </p:txBody>
      </p:sp>
    </p:spTree>
    <p:extLst>
      <p:ext uri="{BB962C8B-B14F-4D97-AF65-F5344CB8AC3E}">
        <p14:creationId xmlns:p14="http://schemas.microsoft.com/office/powerpoint/2010/main" val="35565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Прямая со стрелкой 3"/>
          <p:cNvCxnSpPr/>
          <p:nvPr/>
        </p:nvCxnSpPr>
        <p:spPr>
          <a:xfrm>
            <a:off x="2856000" y="3429000"/>
            <a:ext cx="64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rot="16200000">
            <a:off x="2856001" y="3429000"/>
            <a:ext cx="64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96000" y="0"/>
            <a:ext cx="2014911" cy="369332"/>
          </a:xfrm>
          <a:prstGeom prst="rect">
            <a:avLst/>
          </a:prstGeom>
          <a:noFill/>
        </p:spPr>
        <p:txBody>
          <a:bodyPr wrap="none" rtlCol="0">
            <a:spAutoFit/>
          </a:bodyPr>
          <a:lstStyle/>
          <a:p>
            <a:r>
              <a:rPr lang="ru-RU" dirty="0" smtClean="0"/>
              <a:t>Высокая связность</a:t>
            </a:r>
            <a:endParaRPr lang="ru-RU" dirty="0"/>
          </a:p>
        </p:txBody>
      </p:sp>
      <p:sp>
        <p:nvSpPr>
          <p:cNvPr id="8" name="TextBox 7"/>
          <p:cNvSpPr txBox="1"/>
          <p:nvPr/>
        </p:nvSpPr>
        <p:spPr>
          <a:xfrm>
            <a:off x="9441255" y="3244334"/>
            <a:ext cx="2094741" cy="369332"/>
          </a:xfrm>
          <a:prstGeom prst="rect">
            <a:avLst/>
          </a:prstGeom>
          <a:noFill/>
        </p:spPr>
        <p:txBody>
          <a:bodyPr wrap="none" rtlCol="0">
            <a:spAutoFit/>
          </a:bodyPr>
          <a:lstStyle/>
          <a:p>
            <a:r>
              <a:rPr lang="ru-RU" dirty="0" smtClean="0"/>
              <a:t>Высокая сложность</a:t>
            </a:r>
            <a:endParaRPr lang="ru-RU" dirty="0"/>
          </a:p>
        </p:txBody>
      </p:sp>
      <p:sp>
        <p:nvSpPr>
          <p:cNvPr id="9" name="TextBox 8"/>
          <p:cNvSpPr txBox="1"/>
          <p:nvPr/>
        </p:nvSpPr>
        <p:spPr>
          <a:xfrm>
            <a:off x="4212536" y="6488669"/>
            <a:ext cx="1883464" cy="369332"/>
          </a:xfrm>
          <a:prstGeom prst="rect">
            <a:avLst/>
          </a:prstGeom>
          <a:noFill/>
        </p:spPr>
        <p:txBody>
          <a:bodyPr wrap="none" rtlCol="0">
            <a:spAutoFit/>
          </a:bodyPr>
          <a:lstStyle/>
          <a:p>
            <a:r>
              <a:rPr lang="ru-RU" dirty="0" smtClean="0"/>
              <a:t>Низкая связность</a:t>
            </a:r>
            <a:endParaRPr lang="ru-RU" dirty="0"/>
          </a:p>
        </p:txBody>
      </p:sp>
      <p:sp>
        <p:nvSpPr>
          <p:cNvPr id="10" name="TextBox 9"/>
          <p:cNvSpPr txBox="1"/>
          <p:nvPr/>
        </p:nvSpPr>
        <p:spPr>
          <a:xfrm>
            <a:off x="656004" y="3244334"/>
            <a:ext cx="1963294" cy="369332"/>
          </a:xfrm>
          <a:prstGeom prst="rect">
            <a:avLst/>
          </a:prstGeom>
          <a:noFill/>
        </p:spPr>
        <p:txBody>
          <a:bodyPr wrap="none" rtlCol="0">
            <a:spAutoFit/>
          </a:bodyPr>
          <a:lstStyle/>
          <a:p>
            <a:r>
              <a:rPr lang="ru-RU" dirty="0" smtClean="0"/>
              <a:t>Низкая сложность</a:t>
            </a:r>
            <a:endParaRPr lang="ru-RU" dirty="0"/>
          </a:p>
        </p:txBody>
      </p:sp>
      <p:sp>
        <p:nvSpPr>
          <p:cNvPr id="11" name="TextBox 10"/>
          <p:cNvSpPr txBox="1"/>
          <p:nvPr/>
        </p:nvSpPr>
        <p:spPr>
          <a:xfrm>
            <a:off x="4539997" y="1466661"/>
            <a:ext cx="614271" cy="1107996"/>
          </a:xfrm>
          <a:prstGeom prst="rect">
            <a:avLst/>
          </a:prstGeom>
          <a:noFill/>
        </p:spPr>
        <p:txBody>
          <a:bodyPr wrap="none" rtlCol="0">
            <a:spAutoFit/>
          </a:bodyPr>
          <a:lstStyle/>
          <a:p>
            <a:r>
              <a:rPr lang="ru-RU" sz="6600" dirty="0" smtClean="0"/>
              <a:t>1</a:t>
            </a:r>
            <a:endParaRPr lang="ru-RU" sz="6600" dirty="0"/>
          </a:p>
        </p:txBody>
      </p:sp>
      <p:sp>
        <p:nvSpPr>
          <p:cNvPr id="12" name="TextBox 11"/>
          <p:cNvSpPr txBox="1"/>
          <p:nvPr/>
        </p:nvSpPr>
        <p:spPr>
          <a:xfrm>
            <a:off x="4542843" y="4404837"/>
            <a:ext cx="614271" cy="1107996"/>
          </a:xfrm>
          <a:prstGeom prst="rect">
            <a:avLst/>
          </a:prstGeom>
          <a:noFill/>
        </p:spPr>
        <p:txBody>
          <a:bodyPr wrap="none" rtlCol="0">
            <a:spAutoFit/>
          </a:bodyPr>
          <a:lstStyle/>
          <a:p>
            <a:r>
              <a:rPr lang="ru-RU" sz="6600" dirty="0" smtClean="0"/>
              <a:t>3</a:t>
            </a:r>
            <a:endParaRPr lang="ru-RU" sz="6600" dirty="0"/>
          </a:p>
        </p:txBody>
      </p:sp>
      <p:sp>
        <p:nvSpPr>
          <p:cNvPr id="13" name="TextBox 12"/>
          <p:cNvSpPr txBox="1"/>
          <p:nvPr/>
        </p:nvSpPr>
        <p:spPr>
          <a:xfrm>
            <a:off x="7192653" y="1466661"/>
            <a:ext cx="614271" cy="1107996"/>
          </a:xfrm>
          <a:prstGeom prst="rect">
            <a:avLst/>
          </a:prstGeom>
          <a:noFill/>
        </p:spPr>
        <p:txBody>
          <a:bodyPr wrap="none" rtlCol="0">
            <a:spAutoFit/>
          </a:bodyPr>
          <a:lstStyle/>
          <a:p>
            <a:r>
              <a:rPr lang="ru-RU" sz="6600" dirty="0" smtClean="0"/>
              <a:t>2</a:t>
            </a:r>
            <a:endParaRPr lang="ru-RU" sz="6600" dirty="0"/>
          </a:p>
        </p:txBody>
      </p:sp>
      <p:sp>
        <p:nvSpPr>
          <p:cNvPr id="14" name="TextBox 13"/>
          <p:cNvSpPr txBox="1"/>
          <p:nvPr/>
        </p:nvSpPr>
        <p:spPr>
          <a:xfrm>
            <a:off x="7195490" y="4404837"/>
            <a:ext cx="614271" cy="1107996"/>
          </a:xfrm>
          <a:prstGeom prst="rect">
            <a:avLst/>
          </a:prstGeom>
          <a:noFill/>
        </p:spPr>
        <p:txBody>
          <a:bodyPr wrap="none" rtlCol="0">
            <a:spAutoFit/>
          </a:bodyPr>
          <a:lstStyle/>
          <a:p>
            <a:r>
              <a:rPr lang="ru-RU" sz="6600" dirty="0" smtClean="0"/>
              <a:t>4</a:t>
            </a:r>
            <a:endParaRPr lang="ru-RU" sz="6600" dirty="0"/>
          </a:p>
        </p:txBody>
      </p:sp>
      <p:sp>
        <p:nvSpPr>
          <p:cNvPr id="15" name="TextBox 14"/>
          <p:cNvSpPr txBox="1"/>
          <p:nvPr/>
        </p:nvSpPr>
        <p:spPr>
          <a:xfrm>
            <a:off x="3143568" y="789001"/>
            <a:ext cx="2014911" cy="923330"/>
          </a:xfrm>
          <a:prstGeom prst="rect">
            <a:avLst/>
          </a:prstGeom>
          <a:noFill/>
        </p:spPr>
        <p:txBody>
          <a:bodyPr wrap="none" rtlCol="0">
            <a:spAutoFit/>
          </a:bodyPr>
          <a:lstStyle/>
          <a:p>
            <a:r>
              <a:rPr lang="ru-RU" dirty="0" smtClean="0"/>
              <a:t>Высокая связность</a:t>
            </a:r>
          </a:p>
          <a:p>
            <a:r>
              <a:rPr lang="ru-RU" dirty="0" smtClean="0"/>
              <a:t>Низкая сложность</a:t>
            </a:r>
          </a:p>
          <a:p>
            <a:r>
              <a:rPr lang="ru-RU" b="1" dirty="0" smtClean="0"/>
              <a:t>Тесты нужны</a:t>
            </a:r>
            <a:endParaRPr lang="ru-RU" b="1" dirty="0"/>
          </a:p>
        </p:txBody>
      </p:sp>
      <p:sp>
        <p:nvSpPr>
          <p:cNvPr id="16" name="TextBox 15"/>
          <p:cNvSpPr txBox="1"/>
          <p:nvPr/>
        </p:nvSpPr>
        <p:spPr>
          <a:xfrm>
            <a:off x="3143568" y="5261649"/>
            <a:ext cx="2014911" cy="923330"/>
          </a:xfrm>
          <a:prstGeom prst="rect">
            <a:avLst/>
          </a:prstGeom>
          <a:noFill/>
        </p:spPr>
        <p:txBody>
          <a:bodyPr wrap="none" rtlCol="0">
            <a:spAutoFit/>
          </a:bodyPr>
          <a:lstStyle/>
          <a:p>
            <a:r>
              <a:rPr lang="ru-RU" dirty="0" smtClean="0"/>
              <a:t>Низкая связность</a:t>
            </a:r>
          </a:p>
          <a:p>
            <a:r>
              <a:rPr lang="ru-RU" dirty="0" smtClean="0"/>
              <a:t>Низкая сложность</a:t>
            </a:r>
          </a:p>
          <a:p>
            <a:r>
              <a:rPr lang="ru-RU" b="1" dirty="0" smtClean="0"/>
              <a:t>Тесты не нужны</a:t>
            </a:r>
            <a:endParaRPr lang="ru-RU" b="1" dirty="0"/>
          </a:p>
        </p:txBody>
      </p:sp>
      <p:sp>
        <p:nvSpPr>
          <p:cNvPr id="17" name="TextBox 16"/>
          <p:cNvSpPr txBox="1"/>
          <p:nvPr/>
        </p:nvSpPr>
        <p:spPr>
          <a:xfrm>
            <a:off x="7192652" y="5261649"/>
            <a:ext cx="2094741" cy="923330"/>
          </a:xfrm>
          <a:prstGeom prst="rect">
            <a:avLst/>
          </a:prstGeom>
          <a:noFill/>
        </p:spPr>
        <p:txBody>
          <a:bodyPr wrap="none" rtlCol="0">
            <a:spAutoFit/>
          </a:bodyPr>
          <a:lstStyle/>
          <a:p>
            <a:r>
              <a:rPr lang="ru-RU" dirty="0" smtClean="0"/>
              <a:t>Низкая связность</a:t>
            </a:r>
          </a:p>
          <a:p>
            <a:r>
              <a:rPr lang="ru-RU" dirty="0" smtClean="0"/>
              <a:t>Высокая сложность</a:t>
            </a:r>
          </a:p>
          <a:p>
            <a:r>
              <a:rPr lang="ru-RU" b="1" dirty="0" smtClean="0"/>
              <a:t>Тесты нужны</a:t>
            </a:r>
            <a:endParaRPr lang="ru-RU" b="1" dirty="0"/>
          </a:p>
        </p:txBody>
      </p:sp>
      <p:sp>
        <p:nvSpPr>
          <p:cNvPr id="18" name="TextBox 17"/>
          <p:cNvSpPr txBox="1"/>
          <p:nvPr/>
        </p:nvSpPr>
        <p:spPr>
          <a:xfrm>
            <a:off x="7192653" y="808457"/>
            <a:ext cx="2094741" cy="923330"/>
          </a:xfrm>
          <a:prstGeom prst="rect">
            <a:avLst/>
          </a:prstGeom>
          <a:noFill/>
        </p:spPr>
        <p:txBody>
          <a:bodyPr wrap="none" rtlCol="0">
            <a:spAutoFit/>
          </a:bodyPr>
          <a:lstStyle/>
          <a:p>
            <a:r>
              <a:rPr lang="ru-RU" dirty="0" smtClean="0"/>
              <a:t>Высокая связность</a:t>
            </a:r>
          </a:p>
          <a:p>
            <a:r>
              <a:rPr lang="ru-RU" dirty="0" smtClean="0"/>
              <a:t>Высокая сложность</a:t>
            </a:r>
          </a:p>
          <a:p>
            <a:r>
              <a:rPr lang="ru-RU" b="1" dirty="0" smtClean="0"/>
              <a:t>Тесты не нужны</a:t>
            </a:r>
            <a:endParaRPr lang="ru-RU" b="1" dirty="0"/>
          </a:p>
        </p:txBody>
      </p:sp>
      <p:sp>
        <p:nvSpPr>
          <p:cNvPr id="19" name="Прямоугольник 18"/>
          <p:cNvSpPr/>
          <p:nvPr/>
        </p:nvSpPr>
        <p:spPr>
          <a:xfrm>
            <a:off x="0" y="0"/>
            <a:ext cx="3684022" cy="523220"/>
          </a:xfrm>
          <a:prstGeom prst="rect">
            <a:avLst/>
          </a:prstGeom>
        </p:spPr>
        <p:txBody>
          <a:bodyPr wrap="none">
            <a:spAutoFit/>
          </a:bodyPr>
          <a:lstStyle/>
          <a:p>
            <a:pPr algn="ctr"/>
            <a:r>
              <a:rPr lang="ru-RU" sz="2800" b="1" dirty="0" smtClean="0">
                <a:latin typeface="+mj-lt"/>
              </a:rPr>
              <a:t>Что покрывать тестами.</a:t>
            </a:r>
            <a:endParaRPr lang="ru-RU" sz="2800" b="1" dirty="0">
              <a:latin typeface="+mj-lt"/>
            </a:endParaRPr>
          </a:p>
        </p:txBody>
      </p:sp>
      <p:pic>
        <p:nvPicPr>
          <p:cNvPr id="5122" name="Picture 2" descr="https://www.meme-arsenal.com/memes/8034d94cf87b7f92c21bf1325cf37e4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522" y="616388"/>
            <a:ext cx="2640594" cy="1700543"/>
          </a:xfrm>
          <a:prstGeom prst="rect">
            <a:avLst/>
          </a:prstGeom>
          <a:noFill/>
          <a:extLst>
            <a:ext uri="{909E8E84-426E-40DD-AFC4-6F175D3DCCD1}">
              <a14:hiddenFill xmlns:a14="http://schemas.microsoft.com/office/drawing/2010/main">
                <a:solidFill>
                  <a:srgbClr val="FFFFFF"/>
                </a:solidFill>
              </a14:hiddenFill>
            </a:ext>
          </a:extLst>
        </p:spPr>
      </p:pic>
      <p:pic>
        <p:nvPicPr>
          <p:cNvPr id="21" name="Рисунок 20"/>
          <p:cNvPicPr>
            <a:picLocks noChangeAspect="1"/>
          </p:cNvPicPr>
          <p:nvPr/>
        </p:nvPicPr>
        <p:blipFill>
          <a:blip r:embed="rId3"/>
          <a:stretch>
            <a:fillRect/>
          </a:stretch>
        </p:blipFill>
        <p:spPr>
          <a:xfrm>
            <a:off x="102885" y="616389"/>
            <a:ext cx="2640594" cy="1700543"/>
          </a:xfrm>
          <a:prstGeom prst="rect">
            <a:avLst/>
          </a:prstGeom>
        </p:spPr>
      </p:pic>
    </p:spTree>
    <p:extLst>
      <p:ext uri="{BB962C8B-B14F-4D97-AF65-F5344CB8AC3E}">
        <p14:creationId xmlns:p14="http://schemas.microsoft.com/office/powerpoint/2010/main" val="2698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p:cNvGrpSpPr/>
          <p:nvPr/>
        </p:nvGrpSpPr>
        <p:grpSpPr>
          <a:xfrm>
            <a:off x="1100709" y="1156295"/>
            <a:ext cx="9990582" cy="4953000"/>
            <a:chOff x="443620" y="1156295"/>
            <a:chExt cx="9990582" cy="4953000"/>
          </a:xfrm>
        </p:grpSpPr>
        <p:sp>
          <p:nvSpPr>
            <p:cNvPr id="2" name="Прямоугольник 1"/>
            <p:cNvSpPr/>
            <p:nvPr/>
          </p:nvSpPr>
          <p:spPr>
            <a:xfrm>
              <a:off x="443620" y="1370638"/>
              <a:ext cx="7052650" cy="4524315"/>
            </a:xfrm>
            <a:prstGeom prst="rect">
              <a:avLst/>
            </a:prstGeom>
          </p:spPr>
          <p:txBody>
            <a:bodyPr wrap="square">
              <a:spAutoFit/>
            </a:bodyPr>
            <a:lstStyle/>
            <a:p>
              <a:pPr algn="just"/>
              <a:r>
                <a:rPr lang="ru-RU" dirty="0"/>
                <a:t>Одно из наиболее важных отличий интеграционного теста от юнит-теста в том, что юнит-тест имеет полный контроль над всеми внешними зависимостями. Это позволяет достичь того, что отдельно взятый юнит-тест обладает следующими свойствами</a:t>
              </a:r>
              <a:r>
                <a:rPr lang="ru-RU" dirty="0" smtClean="0"/>
                <a:t>:</a:t>
              </a:r>
              <a:endParaRPr lang="ru-RU" dirty="0"/>
            </a:p>
            <a:p>
              <a:pPr marL="285750" indent="-285750" algn="just">
                <a:buFont typeface="Arial" panose="020B0604020202020204" pitchFamily="34" charset="0"/>
                <a:buChar char="•"/>
              </a:pPr>
              <a:r>
                <a:rPr lang="ru-RU" b="1" dirty="0"/>
                <a:t>повторяем</a:t>
              </a:r>
              <a:r>
                <a:rPr lang="ru-RU" dirty="0"/>
                <a:t> — в результате запуска тест на выходе всегда выдает одно и то же значение (всегда приводит систему в одно и то же состояние);</a:t>
              </a:r>
            </a:p>
            <a:p>
              <a:pPr marL="285750" indent="-285750" algn="just">
                <a:buFont typeface="Arial" panose="020B0604020202020204" pitchFamily="34" charset="0"/>
                <a:buChar char="•"/>
              </a:pPr>
              <a:r>
                <a:rPr lang="ru-RU" b="1" dirty="0"/>
                <a:t>стабилен</a:t>
              </a:r>
              <a:r>
                <a:rPr lang="ru-RU" dirty="0"/>
                <a:t> — в какое бы время дня и ночи тест бы не запускался, он либо всегда проходит, либо всегда не проходит;</a:t>
              </a:r>
            </a:p>
            <a:p>
              <a:pPr marL="285750" indent="-285750" algn="just">
                <a:buFont typeface="Arial" panose="020B0604020202020204" pitchFamily="34" charset="0"/>
                <a:buChar char="•"/>
              </a:pPr>
              <a:r>
                <a:rPr lang="ru-RU" b="1" dirty="0"/>
                <a:t>изолирован</a:t>
              </a:r>
              <a:r>
                <a:rPr lang="ru-RU" dirty="0"/>
                <a:t> — порядок запуска всех имеющихся юнит-тестов, а также действия, выполняемые внутри тестов, никак не влияют на результат выполнения отдельно взятого юнит-теста.</a:t>
              </a:r>
            </a:p>
            <a:p>
              <a:pPr algn="just"/>
              <a:endParaRPr lang="ru-RU" dirty="0"/>
            </a:p>
            <a:p>
              <a:pPr algn="just"/>
              <a:r>
                <a:rPr lang="ru-RU" dirty="0"/>
                <a:t>Все это приводит к тому, что запуск множества юнит-тестов, обладающих описанными свойствами, можно автоматизировать и осуществлять, по сути, нажатием одной кнопки.</a:t>
              </a:r>
            </a:p>
          </p:txBody>
        </p:sp>
        <p:pic>
          <p:nvPicPr>
            <p:cNvPr id="5" name="Рисунок 4"/>
            <p:cNvPicPr>
              <a:picLocks noChangeAspect="1"/>
            </p:cNvPicPr>
            <p:nvPr/>
          </p:nvPicPr>
          <p:blipFill>
            <a:blip r:embed="rId2"/>
            <a:stretch>
              <a:fillRect/>
            </a:stretch>
          </p:blipFill>
          <p:spPr>
            <a:xfrm>
              <a:off x="7757677" y="1156295"/>
              <a:ext cx="2676525" cy="4953000"/>
            </a:xfrm>
            <a:prstGeom prst="rect">
              <a:avLst/>
            </a:prstGeom>
          </p:spPr>
        </p:pic>
      </p:grpSp>
      <p:sp>
        <p:nvSpPr>
          <p:cNvPr id="4" name="Прямоугольник 3"/>
          <p:cNvSpPr/>
          <p:nvPr/>
        </p:nvSpPr>
        <p:spPr>
          <a:xfrm>
            <a:off x="4434331" y="0"/>
            <a:ext cx="3323346" cy="523220"/>
          </a:xfrm>
          <a:prstGeom prst="rect">
            <a:avLst/>
          </a:prstGeom>
        </p:spPr>
        <p:txBody>
          <a:bodyPr wrap="none">
            <a:spAutoFit/>
          </a:bodyPr>
          <a:lstStyle/>
          <a:p>
            <a:pPr algn="ctr"/>
            <a:r>
              <a:rPr lang="ru-RU" sz="2800" b="1" dirty="0" smtClean="0">
                <a:latin typeface="+mj-lt"/>
              </a:rPr>
              <a:t>Свойства </a:t>
            </a:r>
            <a:r>
              <a:rPr lang="en-US" sz="2800" b="1" dirty="0" smtClean="0">
                <a:latin typeface="+mj-lt"/>
              </a:rPr>
              <a:t>Unit </a:t>
            </a:r>
            <a:r>
              <a:rPr lang="ru-RU" sz="2800" b="1" dirty="0" smtClean="0">
                <a:latin typeface="+mj-lt"/>
              </a:rPr>
              <a:t>тестов.</a:t>
            </a:r>
            <a:endParaRPr lang="ru-RU" sz="2800" b="1" dirty="0">
              <a:latin typeface="+mj-lt"/>
            </a:endParaRPr>
          </a:p>
        </p:txBody>
      </p:sp>
    </p:spTree>
    <p:extLst>
      <p:ext uri="{BB962C8B-B14F-4D97-AF65-F5344CB8AC3E}">
        <p14:creationId xmlns:p14="http://schemas.microsoft.com/office/powerpoint/2010/main" val="267313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838823" y="0"/>
            <a:ext cx="4514377" cy="523220"/>
          </a:xfrm>
          <a:prstGeom prst="rect">
            <a:avLst/>
          </a:prstGeom>
        </p:spPr>
        <p:txBody>
          <a:bodyPr wrap="none">
            <a:spAutoFit/>
          </a:bodyPr>
          <a:lstStyle/>
          <a:p>
            <a:pPr algn="ctr"/>
            <a:r>
              <a:rPr lang="ru-RU" sz="2800" b="1" dirty="0" smtClean="0">
                <a:latin typeface="+mj-lt"/>
              </a:rPr>
              <a:t>Типы и структура </a:t>
            </a:r>
            <a:r>
              <a:rPr lang="en-US" sz="2800" b="1" dirty="0" smtClean="0">
                <a:latin typeface="+mj-lt"/>
              </a:rPr>
              <a:t>Unit </a:t>
            </a:r>
            <a:r>
              <a:rPr lang="ru-RU" sz="2800" b="1" dirty="0" smtClean="0">
                <a:latin typeface="+mj-lt"/>
              </a:rPr>
              <a:t>тестов.</a:t>
            </a:r>
            <a:endParaRPr lang="ru-RU" sz="2800" b="1" dirty="0">
              <a:latin typeface="+mj-lt"/>
            </a:endParaRPr>
          </a:p>
        </p:txBody>
      </p:sp>
      <p:grpSp>
        <p:nvGrpSpPr>
          <p:cNvPr id="6" name="Группа 5"/>
          <p:cNvGrpSpPr/>
          <p:nvPr/>
        </p:nvGrpSpPr>
        <p:grpSpPr>
          <a:xfrm>
            <a:off x="969854" y="889844"/>
            <a:ext cx="10252293" cy="5078313"/>
            <a:chOff x="169000" y="889844"/>
            <a:chExt cx="10252293" cy="5078313"/>
          </a:xfrm>
        </p:grpSpPr>
        <p:sp>
          <p:nvSpPr>
            <p:cNvPr id="3" name="Прямоугольник 2"/>
            <p:cNvSpPr/>
            <p:nvPr/>
          </p:nvSpPr>
          <p:spPr>
            <a:xfrm>
              <a:off x="169000" y="889844"/>
              <a:ext cx="6901758" cy="5078313"/>
            </a:xfrm>
            <a:prstGeom prst="rect">
              <a:avLst/>
            </a:prstGeom>
          </p:spPr>
          <p:txBody>
            <a:bodyPr wrap="square">
              <a:spAutoFit/>
            </a:bodyPr>
            <a:lstStyle/>
            <a:p>
              <a:r>
                <a:rPr lang="ru-RU" dirty="0" smtClean="0"/>
                <a:t>Глобально </a:t>
              </a:r>
              <a:r>
                <a:rPr lang="ru-RU" dirty="0"/>
                <a:t>модульные тесты можно условно поделить на две группы: тесты состояния (</a:t>
              </a:r>
              <a:r>
                <a:rPr lang="ru-RU" dirty="0" err="1"/>
                <a:t>state</a:t>
              </a:r>
              <a:r>
                <a:rPr lang="ru-RU" dirty="0"/>
                <a:t> </a:t>
              </a:r>
              <a:r>
                <a:rPr lang="ru-RU" dirty="0" err="1"/>
                <a:t>based</a:t>
              </a:r>
              <a:r>
                <a:rPr lang="ru-RU" dirty="0"/>
                <a:t>) и тесты взаимодействия (</a:t>
              </a:r>
              <a:r>
                <a:rPr lang="ru-RU" dirty="0" err="1"/>
                <a:t>interaction</a:t>
              </a:r>
              <a:r>
                <a:rPr lang="ru-RU" dirty="0"/>
                <a:t> </a:t>
              </a:r>
              <a:r>
                <a:rPr lang="ru-RU" dirty="0" err="1"/>
                <a:t>tests</a:t>
              </a:r>
              <a:r>
                <a:rPr lang="ru-RU" dirty="0" smtClean="0"/>
                <a:t>).</a:t>
              </a:r>
              <a:endParaRPr lang="ru-RU" dirty="0"/>
            </a:p>
            <a:p>
              <a:pPr marL="285750" indent="-285750">
                <a:buFont typeface="Arial" panose="020B0604020202020204" pitchFamily="34" charset="0"/>
                <a:buChar char="•"/>
              </a:pPr>
              <a:r>
                <a:rPr lang="ru-RU" dirty="0"/>
                <a:t>Тесты состояния — тесты, проверяющие что вызываемый метод объекта отработал корректно, проверяя состояние тестируемого объекта после вызова метода</a:t>
              </a:r>
              <a:r>
                <a:rPr lang="ru-RU" dirty="0" smtClean="0"/>
                <a:t>.</a:t>
              </a:r>
              <a:endParaRPr lang="ru-RU" dirty="0"/>
            </a:p>
            <a:p>
              <a:pPr marL="285750" indent="-285750">
                <a:buFont typeface="Arial" panose="020B0604020202020204" pitchFamily="34" charset="0"/>
                <a:buChar char="•"/>
              </a:pPr>
              <a:r>
                <a:rPr lang="ru-RU" dirty="0"/>
                <a:t>Тесты взаимодействия — это тесты, в которых тестируемый объект производит манипуляции с другими объектами. Применяются, когда требуется удостовериться, что тестируемый объект корректно взаимодействует с другими объектами</a:t>
              </a:r>
              <a:r>
                <a:rPr lang="ru-RU" dirty="0" smtClean="0"/>
                <a:t>.</a:t>
              </a:r>
              <a:endParaRPr lang="en-US" dirty="0" smtClean="0"/>
            </a:p>
            <a:p>
              <a:endParaRPr lang="en-US" dirty="0"/>
            </a:p>
            <a:p>
              <a:r>
                <a:rPr lang="ru-RU" dirty="0"/>
                <a:t>Чтобы упростить </a:t>
              </a:r>
              <a:r>
                <a:rPr lang="ru-RU" dirty="0" smtClean="0"/>
                <a:t>работу</a:t>
              </a:r>
              <a:r>
                <a:rPr lang="en-US" dirty="0" smtClean="0"/>
                <a:t> c </a:t>
              </a:r>
              <a:r>
                <a:rPr lang="ru-RU" dirty="0" smtClean="0"/>
                <a:t>модульными тестами, </a:t>
              </a:r>
              <a:r>
                <a:rPr lang="ru-RU" dirty="0"/>
                <a:t>структуру юнит-теста можно формировать из трех частей</a:t>
              </a:r>
              <a:r>
                <a:rPr lang="ru-RU" dirty="0" smtClean="0"/>
                <a:t>:</a:t>
              </a:r>
              <a:endParaRPr lang="ru-RU" dirty="0"/>
            </a:p>
            <a:p>
              <a:pPr marL="285750" indent="-285750">
                <a:buFont typeface="Arial" panose="020B0604020202020204" pitchFamily="34" charset="0"/>
                <a:buChar char="•"/>
              </a:pPr>
              <a:r>
                <a:rPr lang="ru-RU" dirty="0" smtClean="0"/>
                <a:t>часть </a:t>
              </a:r>
              <a:r>
                <a:rPr lang="ru-RU" b="1" dirty="0" err="1"/>
                <a:t>Arrange</a:t>
              </a:r>
              <a:r>
                <a:rPr lang="ru-RU" dirty="0"/>
                <a:t> — здесь производится создание и инициализация требуемых для проведения теста объектов</a:t>
              </a:r>
            </a:p>
            <a:p>
              <a:pPr marL="285750" indent="-285750">
                <a:buFont typeface="Arial" panose="020B0604020202020204" pitchFamily="34" charset="0"/>
                <a:buChar char="•"/>
              </a:pPr>
              <a:r>
                <a:rPr lang="ru-RU" dirty="0" smtClean="0"/>
                <a:t>часть </a:t>
              </a:r>
              <a:r>
                <a:rPr lang="ru-RU" b="1" dirty="0" err="1"/>
                <a:t>Act</a:t>
              </a:r>
              <a:r>
                <a:rPr lang="ru-RU" dirty="0"/>
                <a:t> — собственно проведение тестируемого действия</a:t>
              </a:r>
            </a:p>
            <a:p>
              <a:pPr marL="285750" indent="-285750">
                <a:buFont typeface="Arial" panose="020B0604020202020204" pitchFamily="34" charset="0"/>
                <a:buChar char="•"/>
              </a:pPr>
              <a:r>
                <a:rPr lang="ru-RU" dirty="0" smtClean="0"/>
                <a:t>часть </a:t>
              </a:r>
              <a:r>
                <a:rPr lang="ru-RU" b="1" dirty="0" err="1"/>
                <a:t>Assert</a:t>
              </a:r>
              <a:r>
                <a:rPr lang="ru-RU" dirty="0"/>
                <a:t> — здесь производится сравнение полученного результата с </a:t>
              </a:r>
              <a:r>
                <a:rPr lang="ru-RU" dirty="0" smtClean="0"/>
                <a:t>эталонным</a:t>
              </a:r>
              <a:endParaRPr lang="ru-RU" dirty="0"/>
            </a:p>
          </p:txBody>
        </p:sp>
        <p:pic>
          <p:nvPicPr>
            <p:cNvPr id="5" name="Рисунок 4"/>
            <p:cNvPicPr>
              <a:picLocks noChangeAspect="1"/>
            </p:cNvPicPr>
            <p:nvPr/>
          </p:nvPicPr>
          <p:blipFill>
            <a:blip r:embed="rId2"/>
            <a:stretch>
              <a:fillRect/>
            </a:stretch>
          </p:blipFill>
          <p:spPr>
            <a:xfrm>
              <a:off x="7220893" y="952500"/>
              <a:ext cx="3200400" cy="4953000"/>
            </a:xfrm>
            <a:prstGeom prst="rect">
              <a:avLst/>
            </a:prstGeom>
          </p:spPr>
        </p:pic>
      </p:grpSp>
    </p:spTree>
    <p:extLst>
      <p:ext uri="{BB962C8B-B14F-4D97-AF65-F5344CB8AC3E}">
        <p14:creationId xmlns:p14="http://schemas.microsoft.com/office/powerpoint/2010/main" val="166185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434331" y="0"/>
            <a:ext cx="3323346" cy="523220"/>
          </a:xfrm>
          <a:prstGeom prst="rect">
            <a:avLst/>
          </a:prstGeom>
        </p:spPr>
        <p:txBody>
          <a:bodyPr wrap="none">
            <a:spAutoFit/>
          </a:bodyPr>
          <a:lstStyle/>
          <a:p>
            <a:pPr algn="ctr"/>
            <a:r>
              <a:rPr lang="ru-RU" sz="2800" b="1" dirty="0" smtClean="0">
                <a:latin typeface="+mj-lt"/>
              </a:rPr>
              <a:t>Свойства </a:t>
            </a:r>
            <a:r>
              <a:rPr lang="en-US" sz="2800" b="1" dirty="0" smtClean="0">
                <a:latin typeface="+mj-lt"/>
              </a:rPr>
              <a:t>Unit </a:t>
            </a:r>
            <a:r>
              <a:rPr lang="ru-RU" sz="2800" b="1" dirty="0" smtClean="0">
                <a:latin typeface="+mj-lt"/>
              </a:rPr>
              <a:t>тестов.</a:t>
            </a:r>
            <a:endParaRPr lang="ru-RU" sz="2800" b="1" dirty="0">
              <a:latin typeface="+mj-lt"/>
            </a:endParaRPr>
          </a:p>
        </p:txBody>
      </p:sp>
      <p:grpSp>
        <p:nvGrpSpPr>
          <p:cNvPr id="5" name="Группа 4"/>
          <p:cNvGrpSpPr/>
          <p:nvPr/>
        </p:nvGrpSpPr>
        <p:grpSpPr>
          <a:xfrm>
            <a:off x="666750" y="1023938"/>
            <a:ext cx="10858500" cy="4810125"/>
            <a:chOff x="440601" y="1235640"/>
            <a:chExt cx="10858500" cy="4810125"/>
          </a:xfrm>
        </p:grpSpPr>
        <p:sp>
          <p:nvSpPr>
            <p:cNvPr id="2" name="Прямоугольник 1"/>
            <p:cNvSpPr/>
            <p:nvPr/>
          </p:nvSpPr>
          <p:spPr>
            <a:xfrm>
              <a:off x="440601" y="1378546"/>
              <a:ext cx="6096000" cy="4524315"/>
            </a:xfrm>
            <a:prstGeom prst="rect">
              <a:avLst/>
            </a:prstGeom>
          </p:spPr>
          <p:txBody>
            <a:bodyPr>
              <a:spAutoFit/>
            </a:bodyPr>
            <a:lstStyle/>
            <a:p>
              <a:pPr algn="just"/>
              <a:r>
                <a:rPr lang="ru-RU" b="1" dirty="0">
                  <a:solidFill>
                    <a:srgbClr val="222222"/>
                  </a:solidFill>
                </a:rPr>
                <a:t>Тестируйте одну вещь за один раз</a:t>
              </a:r>
            </a:p>
            <a:p>
              <a:pPr algn="just"/>
              <a:r>
                <a:rPr lang="ru-RU" b="1" dirty="0">
                  <a:solidFill>
                    <a:srgbClr val="222222"/>
                  </a:solidFill>
                </a:rPr>
                <a:t>Каждый тест должен проверять только одну вещь.</a:t>
              </a:r>
              <a:r>
                <a:rPr lang="ru-RU" dirty="0">
                  <a:solidFill>
                    <a:srgbClr val="222222"/>
                  </a:solidFill>
                </a:rPr>
                <a:t> Если процесс слишком сложен (например, покупка в интернет магазине), разделите его на несколько частей и протестируйте их отдельно.</a:t>
              </a:r>
              <a:r>
                <a:rPr lang="ru-RU" dirty="0"/>
                <a:t/>
              </a:r>
              <a:br>
                <a:rPr lang="ru-RU" dirty="0"/>
              </a:br>
              <a:r>
                <a:rPr lang="ru-RU" dirty="0">
                  <a:solidFill>
                    <a:srgbClr val="222222"/>
                  </a:solidFill>
                </a:rPr>
                <a:t>Если вы не будете придерживаться этого правила, ваши тесты станут нечитаемыми, и вскоре вам окажется очень сложно их поддерживать</a:t>
              </a:r>
              <a:r>
                <a:rPr lang="ru-RU" dirty="0" smtClean="0">
                  <a:solidFill>
                    <a:srgbClr val="222222"/>
                  </a:solidFill>
                </a:rPr>
                <a:t>.</a:t>
              </a:r>
            </a:p>
            <a:p>
              <a:pPr algn="just"/>
              <a:r>
                <a:rPr lang="ru-RU" b="1" dirty="0"/>
                <a:t>Борьба с зависимостями</a:t>
              </a:r>
            </a:p>
            <a:p>
              <a:pPr algn="just"/>
              <a:r>
                <a:rPr lang="ru-RU" dirty="0"/>
                <a:t>Часть кода который мы тестируем может зависеть от других модулей системы, тестирование которых противоречит правилу тестирование одной вещи, а так же вызывает серьезные затруднения связанные с тем что код от которого мы зависим может </a:t>
              </a:r>
              <a:r>
                <a:rPr lang="ru-RU" dirty="0" err="1"/>
                <a:t>зависить</a:t>
              </a:r>
              <a:r>
                <a:rPr lang="ru-RU" dirty="0"/>
                <a:t> в свою очередь от другого кода. Для борьбы с зависимостями используются заглушки, или </a:t>
              </a:r>
              <a:r>
                <a:rPr lang="ru-RU" dirty="0" err="1"/>
                <a:t>фейки</a:t>
              </a:r>
              <a:r>
                <a:rPr lang="ru-RU" dirty="0" smtClean="0"/>
                <a:t>.</a:t>
              </a:r>
              <a:endParaRPr lang="ru-RU" dirty="0"/>
            </a:p>
          </p:txBody>
        </p:sp>
        <p:pic>
          <p:nvPicPr>
            <p:cNvPr id="6146" name="Picture 2" descr="https://www.meme-arsenal.com/memes/51df42a1614e1aa09695de32e1baf4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601" y="1235640"/>
              <a:ext cx="4762500" cy="4810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877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388952" y="6488668"/>
            <a:ext cx="9341668" cy="369332"/>
          </a:xfrm>
          <a:prstGeom prst="rect">
            <a:avLst/>
          </a:prstGeom>
        </p:spPr>
        <p:txBody>
          <a:bodyPr wrap="square">
            <a:spAutoFit/>
          </a:bodyPr>
          <a:lstStyle/>
          <a:p>
            <a:r>
              <a:rPr lang="en-US" dirty="0">
                <a:hlinkClick r:id="rId2"/>
              </a:rPr>
              <a:t>https://www.academia.edu/4903777/Object-Oriented_Software_Construction_SECOND_EDITION</a:t>
            </a:r>
            <a:endParaRPr lang="ru-RU" dirty="0"/>
          </a:p>
        </p:txBody>
      </p:sp>
      <p:grpSp>
        <p:nvGrpSpPr>
          <p:cNvPr id="10" name="Группа 9"/>
          <p:cNvGrpSpPr/>
          <p:nvPr/>
        </p:nvGrpSpPr>
        <p:grpSpPr>
          <a:xfrm>
            <a:off x="666750" y="1305342"/>
            <a:ext cx="10858500" cy="4247317"/>
            <a:chOff x="377228" y="1509914"/>
            <a:chExt cx="10858500" cy="4247317"/>
          </a:xfrm>
        </p:grpSpPr>
        <p:sp>
          <p:nvSpPr>
            <p:cNvPr id="4" name="Прямоугольник 3"/>
            <p:cNvSpPr/>
            <p:nvPr/>
          </p:nvSpPr>
          <p:spPr>
            <a:xfrm>
              <a:off x="377228" y="1509914"/>
              <a:ext cx="6096000" cy="4247317"/>
            </a:xfrm>
            <a:prstGeom prst="rect">
              <a:avLst/>
            </a:prstGeom>
          </p:spPr>
          <p:txBody>
            <a:bodyPr>
              <a:spAutoFit/>
            </a:bodyPr>
            <a:lstStyle/>
            <a:p>
              <a:pPr marL="285750" indent="-285750">
                <a:buFont typeface="Arial" panose="020B0604020202020204" pitchFamily="34" charset="0"/>
                <a:buChar char="•"/>
              </a:pPr>
              <a:r>
                <a:rPr lang="ru-RU" dirty="0"/>
                <a:t>Методы, возвращающие некоторый результат и не изменяющие состояние системы, называют </a:t>
              </a:r>
              <a:r>
                <a:rPr lang="ru-RU" b="1" dirty="0" err="1"/>
                <a:t>Query</a:t>
              </a:r>
              <a:r>
                <a:rPr lang="ru-RU" dirty="0"/>
                <a:t> (далее — запрос). Хорошим примером является метод </a:t>
              </a:r>
              <a:r>
                <a:rPr lang="ru-RU" dirty="0" smtClean="0"/>
                <a:t>который возвращает значение и не имеет побочных эффектов. </a:t>
              </a:r>
            </a:p>
            <a:p>
              <a:pPr marL="285750" indent="-285750">
                <a:buFont typeface="Arial" panose="020B0604020202020204" pitchFamily="34" charset="0"/>
                <a:buChar char="•"/>
              </a:pPr>
              <a:r>
                <a:rPr lang="ru-RU" dirty="0"/>
                <a:t>Существует также другая категория методов — </a:t>
              </a:r>
              <a:r>
                <a:rPr lang="ru-RU" b="1" dirty="0" err="1"/>
                <a:t>Command</a:t>
              </a:r>
              <a:r>
                <a:rPr lang="ru-RU" b="1" dirty="0"/>
                <a:t> </a:t>
              </a:r>
              <a:r>
                <a:rPr lang="ru-RU" dirty="0"/>
                <a:t>(далее — команда). Это когда метод выполняет некоторые действия, которые изменяют состояние системы, но мы не ожидаем от него никакого возвращаемого значения.</a:t>
              </a:r>
            </a:p>
            <a:p>
              <a:r>
                <a:rPr lang="ru-RU" dirty="0"/>
                <a:t>Хорошей практикой является разделение методов объекта на две категории. Такая практика называется принципом разделения команд и запросов к данным (</a:t>
              </a:r>
              <a:r>
                <a:rPr lang="en-US" dirty="0"/>
                <a:t>Command Query separation </a:t>
              </a:r>
              <a:r>
                <a:rPr lang="ru-RU" dirty="0"/>
                <a:t>или </a:t>
              </a:r>
              <a:r>
                <a:rPr lang="en-US" dirty="0"/>
                <a:t>command-query responsibility segregation, CQRS), </a:t>
              </a:r>
              <a:r>
                <a:rPr lang="ru-RU" dirty="0"/>
                <a:t>описанная Бертраном Мейером (</a:t>
              </a:r>
              <a:r>
                <a:rPr lang="en-US" dirty="0"/>
                <a:t>Bertrand Meyer) </a:t>
              </a:r>
              <a:r>
                <a:rPr lang="ru-RU" dirty="0"/>
                <a:t>в его книге “</a:t>
              </a:r>
              <a:r>
                <a:rPr lang="en-US" dirty="0"/>
                <a:t>Object Oriented Software Construction</a:t>
              </a:r>
              <a:r>
                <a:rPr lang="en-US" dirty="0" smtClean="0"/>
                <a:t>”.</a:t>
              </a:r>
              <a:endParaRPr lang="ru-RU" dirty="0"/>
            </a:p>
          </p:txBody>
        </p:sp>
        <p:pic>
          <p:nvPicPr>
            <p:cNvPr id="9" name="Рисунок 8"/>
            <p:cNvPicPr>
              <a:picLocks noChangeAspect="1"/>
            </p:cNvPicPr>
            <p:nvPr/>
          </p:nvPicPr>
          <p:blipFill>
            <a:blip r:embed="rId3"/>
            <a:stretch>
              <a:fillRect/>
            </a:stretch>
          </p:blipFill>
          <p:spPr>
            <a:xfrm>
              <a:off x="6473228" y="2204822"/>
              <a:ext cx="4762500" cy="2857500"/>
            </a:xfrm>
            <a:prstGeom prst="rect">
              <a:avLst/>
            </a:prstGeom>
          </p:spPr>
        </p:pic>
      </p:grpSp>
      <p:sp>
        <p:nvSpPr>
          <p:cNvPr id="11" name="Прямоугольник 10"/>
          <p:cNvSpPr/>
          <p:nvPr/>
        </p:nvSpPr>
        <p:spPr>
          <a:xfrm>
            <a:off x="2928316" y="0"/>
            <a:ext cx="6335388" cy="523220"/>
          </a:xfrm>
          <a:prstGeom prst="rect">
            <a:avLst/>
          </a:prstGeom>
        </p:spPr>
        <p:txBody>
          <a:bodyPr wrap="none">
            <a:spAutoFit/>
          </a:bodyPr>
          <a:lstStyle/>
          <a:p>
            <a:pPr algn="ctr"/>
            <a:r>
              <a:rPr lang="ru-RU" sz="2800" b="1" dirty="0" smtClean="0">
                <a:latin typeface="+mj-lt"/>
              </a:rPr>
              <a:t>Принцип разделения команд и запросов.</a:t>
            </a:r>
            <a:endParaRPr lang="ru-RU" sz="2800" b="1" dirty="0">
              <a:latin typeface="+mj-lt"/>
            </a:endParaRPr>
          </a:p>
        </p:txBody>
      </p:sp>
    </p:spTree>
    <p:extLst>
      <p:ext uri="{BB962C8B-B14F-4D97-AF65-F5344CB8AC3E}">
        <p14:creationId xmlns:p14="http://schemas.microsoft.com/office/powerpoint/2010/main" val="176630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5101" y="1068934"/>
            <a:ext cx="4731944" cy="4801314"/>
          </a:xfrm>
          <a:prstGeom prst="rect">
            <a:avLst/>
          </a:prstGeom>
        </p:spPr>
        <p:txBody>
          <a:bodyPr wrap="square">
            <a:spAutoFit/>
          </a:bodyPr>
          <a:lstStyle/>
          <a:p>
            <a:r>
              <a:rPr lang="ru-RU" b="1" dirty="0">
                <a:latin typeface="medium-content-serif-font"/>
              </a:rPr>
              <a:t>Имитация (или поддельные объекты) </a:t>
            </a:r>
            <a:endParaRPr lang="ru-RU" b="1" dirty="0" smtClean="0">
              <a:latin typeface="medium-content-serif-font"/>
            </a:endParaRPr>
          </a:p>
          <a:p>
            <a:r>
              <a:rPr lang="ru-RU" dirty="0" smtClean="0">
                <a:latin typeface="medium-content-serif-font"/>
              </a:rPr>
              <a:t>Имитация – это </a:t>
            </a:r>
            <a:r>
              <a:rPr lang="ru-RU" dirty="0">
                <a:latin typeface="medium-content-serif-font"/>
              </a:rPr>
              <a:t>объекты, имеющие рабочие реализации, но не такие, как у настоящих рабочих объектов. Обычно они идут коротким путём и имеют упрощённую версию реального объекта.</a:t>
            </a:r>
          </a:p>
          <a:p>
            <a:r>
              <a:rPr lang="ru-RU" dirty="0">
                <a:latin typeface="medium-content-serif-font"/>
              </a:rPr>
              <a:t>В качестве примера может быть реализация в оперативной памяти объектов доступа к данным (</a:t>
            </a:r>
            <a:r>
              <a:rPr lang="ru-RU" dirty="0" err="1">
                <a:latin typeface="medium-content-serif-font"/>
              </a:rPr>
              <a:t>Data</a:t>
            </a:r>
            <a:r>
              <a:rPr lang="ru-RU" dirty="0">
                <a:latin typeface="medium-content-serif-font"/>
              </a:rPr>
              <a:t> </a:t>
            </a:r>
            <a:r>
              <a:rPr lang="ru-RU" dirty="0" err="1">
                <a:latin typeface="medium-content-serif-font"/>
              </a:rPr>
              <a:t>Access</a:t>
            </a:r>
            <a:r>
              <a:rPr lang="ru-RU" dirty="0">
                <a:latin typeface="medium-content-serif-font"/>
              </a:rPr>
              <a:t> </a:t>
            </a:r>
            <a:r>
              <a:rPr lang="ru-RU" dirty="0" err="1">
                <a:latin typeface="medium-content-serif-font"/>
              </a:rPr>
              <a:t>Object</a:t>
            </a:r>
            <a:r>
              <a:rPr lang="ru-RU" dirty="0">
                <a:latin typeface="medium-content-serif-font"/>
              </a:rPr>
              <a:t>) или </a:t>
            </a:r>
            <a:r>
              <a:rPr lang="ru-RU" dirty="0" err="1">
                <a:latin typeface="medium-content-serif-font"/>
              </a:rPr>
              <a:t>репозиторий</a:t>
            </a:r>
            <a:r>
              <a:rPr lang="ru-RU" dirty="0">
                <a:latin typeface="medium-content-serif-font"/>
              </a:rPr>
              <a:t> (</a:t>
            </a:r>
            <a:r>
              <a:rPr lang="ru-RU" dirty="0" err="1">
                <a:latin typeface="medium-content-serif-font"/>
              </a:rPr>
              <a:t>Repository</a:t>
            </a:r>
            <a:r>
              <a:rPr lang="ru-RU" dirty="0">
                <a:latin typeface="medium-content-serif-font"/>
              </a:rPr>
              <a:t>). Реализация поддельных объектов не будет привлекать базу данных, но будет использовать простую коллекцию для хранения данных. Это позволяет нам выполнять интеграционный тест сервисов без участия базы данных и выполнения тем самым трудоёмких запросов.</a:t>
            </a:r>
            <a:endParaRPr lang="ru-RU" b="0" i="0" dirty="0">
              <a:effectLst/>
              <a:latin typeface="medium-content-serif-font"/>
            </a:endParaRPr>
          </a:p>
        </p:txBody>
      </p:sp>
      <p:pic>
        <p:nvPicPr>
          <p:cNvPr id="3" name="Рисунок 2"/>
          <p:cNvPicPr>
            <a:picLocks noChangeAspect="1"/>
          </p:cNvPicPr>
          <p:nvPr/>
        </p:nvPicPr>
        <p:blipFill>
          <a:blip r:embed="rId2"/>
          <a:stretch>
            <a:fillRect/>
          </a:stretch>
        </p:blipFill>
        <p:spPr>
          <a:xfrm>
            <a:off x="5257045" y="1344253"/>
            <a:ext cx="6403785" cy="4527676"/>
          </a:xfrm>
          <a:prstGeom prst="rect">
            <a:avLst/>
          </a:prstGeom>
        </p:spPr>
      </p:pic>
      <p:sp>
        <p:nvSpPr>
          <p:cNvPr id="5" name="Прямоугольник 4"/>
          <p:cNvSpPr/>
          <p:nvPr/>
        </p:nvSpPr>
        <p:spPr>
          <a:xfrm>
            <a:off x="4977463" y="0"/>
            <a:ext cx="2237087" cy="523220"/>
          </a:xfrm>
          <a:prstGeom prst="rect">
            <a:avLst/>
          </a:prstGeom>
        </p:spPr>
        <p:txBody>
          <a:bodyPr wrap="none">
            <a:spAutoFit/>
          </a:bodyPr>
          <a:lstStyle/>
          <a:p>
            <a:pPr algn="ctr"/>
            <a:r>
              <a:rPr lang="en-US" sz="2800" b="1" dirty="0" smtClean="0">
                <a:latin typeface="+mj-lt"/>
              </a:rPr>
              <a:t>Fake </a:t>
            </a:r>
            <a:r>
              <a:rPr lang="ru-RU" sz="2800" b="1" dirty="0" smtClean="0">
                <a:latin typeface="+mj-lt"/>
              </a:rPr>
              <a:t>объекты.</a:t>
            </a:r>
            <a:endParaRPr lang="ru-RU" sz="2800" b="1" dirty="0">
              <a:latin typeface="+mj-lt"/>
            </a:endParaRPr>
          </a:p>
        </p:txBody>
      </p:sp>
      <p:pic>
        <p:nvPicPr>
          <p:cNvPr id="2050" name="Picture 2" descr="https://www.meme-arsenal.com/memes/1460f9b54843449a7d31f27076f0f20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732" y="0"/>
            <a:ext cx="3093267" cy="233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90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5101" y="878195"/>
            <a:ext cx="4731944" cy="3970318"/>
          </a:xfrm>
          <a:prstGeom prst="rect">
            <a:avLst/>
          </a:prstGeom>
        </p:spPr>
        <p:txBody>
          <a:bodyPr wrap="square">
            <a:spAutoFit/>
          </a:bodyPr>
          <a:lstStyle/>
          <a:p>
            <a:r>
              <a:rPr lang="ru-RU" b="1" dirty="0" err="1"/>
              <a:t>Stub</a:t>
            </a:r>
            <a:r>
              <a:rPr lang="ru-RU" b="1" dirty="0"/>
              <a:t> (заглушка)</a:t>
            </a:r>
          </a:p>
          <a:p>
            <a:r>
              <a:rPr lang="ru-RU" dirty="0"/>
              <a:t>Заглушка— объект, содержащий предопределённые данные и использует их для ответа на вызовы во время тестов. Она используется, когда мы не можем или не хотим привлекать объекты, которые бы отвечали реальными данными или имели бы нежелательные побочные эффекты.</a:t>
            </a:r>
          </a:p>
          <a:p>
            <a:r>
              <a:rPr lang="ru-RU" dirty="0"/>
              <a:t>В качестве примера может быть объект, который должен получить некоторые данные из базы данных в качестве результата при вызове метода. Вместо реального объекта, мы вводим заглушку и определяем в ней, какие данные она должна вернуть.</a:t>
            </a:r>
          </a:p>
        </p:txBody>
      </p:sp>
      <p:pic>
        <p:nvPicPr>
          <p:cNvPr id="4" name="Picture 2" descr="https://miro.medium.com/proxy/0*KdpZaEVy6GNnrUp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045" y="599516"/>
            <a:ext cx="6403785" cy="4527677"/>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974545" y="0"/>
            <a:ext cx="2242922" cy="523220"/>
          </a:xfrm>
          <a:prstGeom prst="rect">
            <a:avLst/>
          </a:prstGeom>
        </p:spPr>
        <p:txBody>
          <a:bodyPr wrap="none">
            <a:spAutoFit/>
          </a:bodyPr>
          <a:lstStyle/>
          <a:p>
            <a:pPr algn="ctr"/>
            <a:r>
              <a:rPr lang="en-US" sz="2800" b="1" dirty="0" smtClean="0">
                <a:latin typeface="+mj-lt"/>
              </a:rPr>
              <a:t>Stub </a:t>
            </a:r>
            <a:r>
              <a:rPr lang="ru-RU" sz="2800" b="1" dirty="0" smtClean="0">
                <a:latin typeface="+mj-lt"/>
              </a:rPr>
              <a:t>объекты.</a:t>
            </a:r>
            <a:endParaRPr lang="ru-RU" sz="2800" b="1" dirty="0">
              <a:latin typeface="+mj-lt"/>
            </a:endParaRPr>
          </a:p>
        </p:txBody>
      </p:sp>
      <p:pic>
        <p:nvPicPr>
          <p:cNvPr id="5" name="Рисунок 4"/>
          <p:cNvPicPr>
            <a:picLocks noChangeAspect="1"/>
          </p:cNvPicPr>
          <p:nvPr/>
        </p:nvPicPr>
        <p:blipFill>
          <a:blip r:embed="rId3"/>
          <a:stretch>
            <a:fillRect/>
          </a:stretch>
        </p:blipFill>
        <p:spPr>
          <a:xfrm>
            <a:off x="5635448" y="3355451"/>
            <a:ext cx="3381804" cy="3543483"/>
          </a:xfrm>
          <a:prstGeom prst="rect">
            <a:avLst/>
          </a:prstGeom>
        </p:spPr>
      </p:pic>
    </p:spTree>
    <p:extLst>
      <p:ext uri="{BB962C8B-B14F-4D97-AF65-F5344CB8AC3E}">
        <p14:creationId xmlns:p14="http://schemas.microsoft.com/office/powerpoint/2010/main" val="416872033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TotalTime>
  <Words>871</Words>
  <Application>Microsoft Office PowerPoint</Application>
  <PresentationFormat>Широкоэкранный</PresentationFormat>
  <Paragraphs>135</Paragraphs>
  <Slides>16</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16</vt:i4>
      </vt:variant>
    </vt:vector>
  </HeadingPairs>
  <TitlesOfParts>
    <vt:vector size="23" baseType="lpstr">
      <vt:lpstr>-apple-system</vt:lpstr>
      <vt:lpstr>Arial</vt:lpstr>
      <vt:lpstr>Calibri</vt:lpstr>
      <vt:lpstr>Calibri Light</vt:lpstr>
      <vt:lpstr>medium-content-serif-font</vt:lpstr>
      <vt:lpstr>Open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root</dc:creator>
  <cp:lastModifiedBy>Пысин Максим Дмитриевич</cp:lastModifiedBy>
  <cp:revision>54</cp:revision>
  <dcterms:created xsi:type="dcterms:W3CDTF">2020-04-07T11:54:58Z</dcterms:created>
  <dcterms:modified xsi:type="dcterms:W3CDTF">2021-12-06T21:19:10Z</dcterms:modified>
</cp:coreProperties>
</file>